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6963-16CE-EA4A-B13C-45B32EA6FA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684-880F-6A48-8D7F-3966B34A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7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6963-16CE-EA4A-B13C-45B32EA6FA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684-880F-6A48-8D7F-3966B34A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1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6963-16CE-EA4A-B13C-45B32EA6FA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684-880F-6A48-8D7F-3966B34A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7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6963-16CE-EA4A-B13C-45B32EA6FA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684-880F-6A48-8D7F-3966B34A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6963-16CE-EA4A-B13C-45B32EA6FA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684-880F-6A48-8D7F-3966B34A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9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6963-16CE-EA4A-B13C-45B32EA6FA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684-880F-6A48-8D7F-3966B34A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18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6963-16CE-EA4A-B13C-45B32EA6FA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684-880F-6A48-8D7F-3966B34A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4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6963-16CE-EA4A-B13C-45B32EA6FA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684-880F-6A48-8D7F-3966B34A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55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6963-16CE-EA4A-B13C-45B32EA6FA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684-880F-6A48-8D7F-3966B34A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6963-16CE-EA4A-B13C-45B32EA6FA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684-880F-6A48-8D7F-3966B34A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6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6963-16CE-EA4A-B13C-45B32EA6FA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684-880F-6A48-8D7F-3966B34A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6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96963-16CE-EA4A-B13C-45B32EA6FA75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AB684-880F-6A48-8D7F-3966B34A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lenka.mrazova@lmentio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Výzkum a vývoj ve světle daňové podpory, neprobádané možnosti a budoucnost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Ing</a:t>
            </a:r>
            <a:r>
              <a:rPr lang="en-US" dirty="0" smtClean="0"/>
              <a:t>. Lenka </a:t>
            </a:r>
            <a:r>
              <a:rPr lang="en-US" dirty="0" err="1" smtClean="0"/>
              <a:t>Mrázová</a:t>
            </a:r>
            <a:r>
              <a:rPr lang="en-US" dirty="0" smtClean="0"/>
              <a:t>, ACCA</a:t>
            </a:r>
          </a:p>
          <a:p>
            <a:r>
              <a:rPr lang="en-US" dirty="0" smtClean="0"/>
              <a:t>29. </a:t>
            </a:r>
            <a:r>
              <a:rPr lang="en-US" dirty="0" err="1"/>
              <a:t>d</a:t>
            </a:r>
            <a:r>
              <a:rPr lang="en-US" dirty="0" err="1" smtClean="0"/>
              <a:t>ubna</a:t>
            </a:r>
            <a:r>
              <a:rPr lang="en-US" dirty="0" smtClean="0"/>
              <a:t> 2014 </a:t>
            </a:r>
            <a:endParaRPr lang="en-US" dirty="0"/>
          </a:p>
        </p:txBody>
      </p:sp>
      <p:pic>
        <p:nvPicPr>
          <p:cNvPr id="1026" name="obrázek 1" descr="logo_OPVaVpI_final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541" y="5053012"/>
            <a:ext cx="598170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175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Budoucí možná podpora </a:t>
            </a:r>
            <a:r>
              <a:rPr lang="en-US" dirty="0" err="1" smtClean="0"/>
              <a:t>VaV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Ne daňová, ale zákon o podpoře </a:t>
            </a:r>
            <a:r>
              <a:rPr lang="cs-CZ" dirty="0" err="1" smtClean="0"/>
              <a:t>výzkumu</a:t>
            </a:r>
            <a:r>
              <a:rPr lang="cs-CZ" dirty="0" smtClean="0"/>
              <a:t>, </a:t>
            </a:r>
            <a:r>
              <a:rPr lang="cs-CZ" dirty="0" err="1" smtClean="0"/>
              <a:t>experimentálního</a:t>
            </a:r>
            <a:r>
              <a:rPr lang="cs-CZ" dirty="0" smtClean="0"/>
              <a:t> </a:t>
            </a:r>
            <a:r>
              <a:rPr lang="cs-CZ" dirty="0" err="1" smtClean="0"/>
              <a:t>vývoje</a:t>
            </a:r>
            <a:r>
              <a:rPr lang="cs-CZ" dirty="0" smtClean="0"/>
              <a:t> a inovací z </a:t>
            </a:r>
            <a:r>
              <a:rPr lang="cs-CZ" dirty="0" err="1" smtClean="0"/>
              <a:t>veřejných</a:t>
            </a:r>
            <a:r>
              <a:rPr lang="cs-CZ" dirty="0" smtClean="0"/>
              <a:t> </a:t>
            </a:r>
            <a:r>
              <a:rPr lang="cs-CZ" dirty="0" err="1" smtClean="0"/>
              <a:t>prostředku</a:t>
            </a:r>
            <a:r>
              <a:rPr lang="cs-CZ" dirty="0" smtClean="0"/>
              <a:t>̊. </a:t>
            </a:r>
          </a:p>
          <a:p>
            <a:r>
              <a:rPr lang="cs-CZ" dirty="0" err="1" smtClean="0"/>
              <a:t>Účinnost</a:t>
            </a:r>
            <a:r>
              <a:rPr lang="cs-CZ" dirty="0" smtClean="0"/>
              <a:t> </a:t>
            </a:r>
            <a:r>
              <a:rPr lang="cs-CZ" dirty="0" err="1" smtClean="0"/>
              <a:t>navržena</a:t>
            </a:r>
            <a:r>
              <a:rPr lang="cs-CZ" dirty="0" smtClean="0"/>
              <a:t> k 1. dubnu 2015. </a:t>
            </a:r>
          </a:p>
          <a:p>
            <a:r>
              <a:rPr lang="cs-CZ" dirty="0" smtClean="0"/>
              <a:t>Ministerstvo </a:t>
            </a:r>
            <a:r>
              <a:rPr lang="cs-CZ" dirty="0" err="1" smtClean="0"/>
              <a:t>školstvi</a:t>
            </a:r>
            <a:r>
              <a:rPr lang="cs-CZ" dirty="0" smtClean="0"/>
              <a:t>́, </a:t>
            </a:r>
            <a:r>
              <a:rPr lang="cs-CZ" dirty="0" err="1" smtClean="0"/>
              <a:t>mládeže</a:t>
            </a:r>
            <a:r>
              <a:rPr lang="cs-CZ" dirty="0" smtClean="0"/>
              <a:t> a </a:t>
            </a:r>
            <a:r>
              <a:rPr lang="cs-CZ" dirty="0" err="1" smtClean="0"/>
              <a:t>tělovýchovy</a:t>
            </a:r>
            <a:r>
              <a:rPr lang="cs-CZ" dirty="0" smtClean="0"/>
              <a:t> </a:t>
            </a:r>
            <a:r>
              <a:rPr lang="cs-CZ" dirty="0" err="1" smtClean="0"/>
              <a:t>odpovědne</a:t>
            </a:r>
            <a:r>
              <a:rPr lang="cs-CZ" dirty="0" smtClean="0"/>
              <a:t>́ za vedení seznamu </a:t>
            </a:r>
            <a:r>
              <a:rPr lang="cs-CZ" dirty="0" err="1" smtClean="0"/>
              <a:t>výzkumných</a:t>
            </a:r>
            <a:r>
              <a:rPr lang="cs-CZ" dirty="0" smtClean="0"/>
              <a:t> organizací.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dirty="0"/>
              <a:t>B</a:t>
            </a:r>
            <a:r>
              <a:rPr lang="cs-CZ" dirty="0" smtClean="0"/>
              <a:t>ude nově </a:t>
            </a:r>
            <a:r>
              <a:rPr lang="cs-CZ" dirty="0" err="1" smtClean="0"/>
              <a:t>možne</a:t>
            </a:r>
            <a:r>
              <a:rPr lang="cs-CZ" dirty="0" smtClean="0"/>
              <a:t>́ </a:t>
            </a:r>
            <a:r>
              <a:rPr lang="cs-CZ" dirty="0" err="1" smtClean="0"/>
              <a:t>získat</a:t>
            </a:r>
            <a:r>
              <a:rPr lang="cs-CZ" dirty="0" smtClean="0"/>
              <a:t>:</a:t>
            </a:r>
          </a:p>
          <a:p>
            <a:r>
              <a:rPr lang="cs-CZ" dirty="0" smtClean="0"/>
              <a:t>Nevratné dotace</a:t>
            </a:r>
          </a:p>
          <a:p>
            <a:r>
              <a:rPr lang="cs-CZ" dirty="0"/>
              <a:t>P</a:t>
            </a:r>
            <a:r>
              <a:rPr lang="cs-CZ" dirty="0" smtClean="0"/>
              <a:t>odporu i ve </a:t>
            </a:r>
            <a:r>
              <a:rPr lang="cs-CZ" dirty="0" err="1" smtClean="0"/>
              <a:t>forme</a:t>
            </a:r>
            <a:r>
              <a:rPr lang="cs-CZ" dirty="0" smtClean="0"/>
              <a:t>̌ </a:t>
            </a:r>
            <a:r>
              <a:rPr lang="cs-CZ" dirty="0" err="1" smtClean="0"/>
              <a:t>návratne</a:t>
            </a:r>
            <a:r>
              <a:rPr lang="cs-CZ" dirty="0" smtClean="0"/>
              <a:t>́ </a:t>
            </a:r>
            <a:r>
              <a:rPr lang="cs-CZ" dirty="0" err="1" smtClean="0"/>
              <a:t>finančni</a:t>
            </a:r>
            <a:r>
              <a:rPr lang="cs-CZ" dirty="0" smtClean="0"/>
              <a:t>́ </a:t>
            </a:r>
            <a:r>
              <a:rPr lang="cs-CZ" dirty="0" err="1" smtClean="0"/>
              <a:t>výpomoci</a:t>
            </a:r>
            <a:r>
              <a:rPr lang="cs-CZ" dirty="0" smtClean="0"/>
              <a:t> nebo dotace s </a:t>
            </a:r>
            <a:r>
              <a:rPr lang="cs-CZ" dirty="0" err="1" smtClean="0"/>
              <a:t>podmíněnou</a:t>
            </a:r>
            <a:r>
              <a:rPr lang="cs-CZ" dirty="0" smtClean="0"/>
              <a:t> </a:t>
            </a:r>
            <a:r>
              <a:rPr lang="cs-CZ" dirty="0" err="1" smtClean="0"/>
              <a:t>návratnosti</a:t>
            </a:r>
            <a:r>
              <a:rPr lang="cs-CZ" dirty="0" smtClean="0"/>
              <a:t>́. </a:t>
            </a:r>
          </a:p>
          <a:p>
            <a:pPr marL="0" indent="0">
              <a:buNone/>
            </a:pP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519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Budoucí možná podpora </a:t>
            </a:r>
            <a:r>
              <a:rPr lang="en-US" dirty="0" err="1" smtClean="0"/>
              <a:t>VaV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err="1" smtClean="0"/>
              <a:t>Navržene</a:t>
            </a:r>
            <a:r>
              <a:rPr lang="cs-CZ" dirty="0" smtClean="0"/>
              <a:t>́ </a:t>
            </a:r>
            <a:r>
              <a:rPr lang="cs-CZ" dirty="0" err="1" smtClean="0"/>
              <a:t>změny</a:t>
            </a:r>
            <a:r>
              <a:rPr lang="cs-CZ" dirty="0" smtClean="0"/>
              <a:t> mají:</a:t>
            </a:r>
          </a:p>
          <a:p>
            <a:r>
              <a:rPr lang="cs-CZ" dirty="0" err="1" smtClean="0"/>
              <a:t>Zjednodušit</a:t>
            </a:r>
            <a:r>
              <a:rPr lang="cs-CZ" dirty="0" smtClean="0"/>
              <a:t> </a:t>
            </a:r>
            <a:r>
              <a:rPr lang="cs-CZ" dirty="0" err="1" smtClean="0"/>
              <a:t>financováni</a:t>
            </a:r>
            <a:r>
              <a:rPr lang="cs-CZ" dirty="0" smtClean="0"/>
              <a:t>́ </a:t>
            </a:r>
            <a:r>
              <a:rPr lang="cs-CZ" dirty="0" err="1" smtClean="0"/>
              <a:t>výzkumu</a:t>
            </a:r>
            <a:r>
              <a:rPr lang="cs-CZ" dirty="0" smtClean="0"/>
              <a:t> a </a:t>
            </a:r>
            <a:r>
              <a:rPr lang="cs-CZ" dirty="0" err="1" smtClean="0"/>
              <a:t>vývoje</a:t>
            </a:r>
            <a:r>
              <a:rPr lang="cs-CZ" dirty="0" smtClean="0"/>
              <a:t> </a:t>
            </a:r>
          </a:p>
          <a:p>
            <a:r>
              <a:rPr lang="cs-CZ" dirty="0" err="1"/>
              <a:t>V</a:t>
            </a:r>
            <a:r>
              <a:rPr lang="cs-CZ" dirty="0" err="1" smtClean="0"/>
              <a:t>ést</a:t>
            </a:r>
            <a:r>
              <a:rPr lang="cs-CZ" dirty="0" smtClean="0"/>
              <a:t> ke </a:t>
            </a:r>
            <a:r>
              <a:rPr lang="cs-CZ" dirty="0" err="1" smtClean="0"/>
              <a:t>zjednodušeni</a:t>
            </a:r>
            <a:r>
              <a:rPr lang="cs-CZ" dirty="0" smtClean="0"/>
              <a:t>́ administrativy </a:t>
            </a:r>
            <a:r>
              <a:rPr lang="cs-CZ" dirty="0" err="1" smtClean="0"/>
              <a:t>veřejných</a:t>
            </a:r>
            <a:r>
              <a:rPr lang="cs-CZ" dirty="0" smtClean="0"/>
              <a:t> </a:t>
            </a:r>
            <a:r>
              <a:rPr lang="cs-CZ" dirty="0" err="1" smtClean="0"/>
              <a:t>soutěži</a:t>
            </a:r>
            <a:r>
              <a:rPr lang="cs-CZ" dirty="0" smtClean="0"/>
              <a:t>́ ve </a:t>
            </a:r>
            <a:r>
              <a:rPr lang="cs-CZ" dirty="0" err="1" smtClean="0"/>
              <a:t>výzkumu</a:t>
            </a:r>
            <a:r>
              <a:rPr lang="cs-CZ" dirty="0" smtClean="0"/>
              <a:t>, </a:t>
            </a:r>
            <a:r>
              <a:rPr lang="cs-CZ" dirty="0" err="1" smtClean="0"/>
              <a:t>vývoji</a:t>
            </a:r>
            <a:r>
              <a:rPr lang="cs-CZ" dirty="0" smtClean="0"/>
              <a:t> a </a:t>
            </a:r>
            <a:r>
              <a:rPr lang="cs-CZ" dirty="0" err="1" smtClean="0"/>
              <a:t>inovacích</a:t>
            </a:r>
            <a:r>
              <a:rPr lang="cs-CZ" dirty="0" smtClean="0"/>
              <a:t>  </a:t>
            </a:r>
          </a:p>
          <a:p>
            <a:r>
              <a:rPr lang="cs-CZ" dirty="0" smtClean="0"/>
              <a:t>Lépe vymezit </a:t>
            </a:r>
            <a:r>
              <a:rPr lang="cs-CZ" dirty="0" err="1" smtClean="0"/>
              <a:t>možnosti</a:t>
            </a:r>
            <a:r>
              <a:rPr lang="cs-CZ" dirty="0" smtClean="0"/>
              <a:t>́ </a:t>
            </a:r>
            <a:r>
              <a:rPr lang="cs-CZ" dirty="0" err="1" smtClean="0"/>
              <a:t>mezinárodni</a:t>
            </a:r>
            <a:r>
              <a:rPr lang="cs-CZ" dirty="0" smtClean="0"/>
              <a:t>́ </a:t>
            </a:r>
            <a:r>
              <a:rPr lang="cs-CZ" dirty="0" err="1" smtClean="0"/>
              <a:t>spolupráce</a:t>
            </a:r>
            <a:r>
              <a:rPr lang="cs-CZ" dirty="0" smtClean="0"/>
              <a:t> ve </a:t>
            </a:r>
            <a:r>
              <a:rPr lang="cs-CZ" dirty="0" err="1" smtClean="0"/>
              <a:t>výzkumu</a:t>
            </a:r>
            <a:r>
              <a:rPr lang="cs-CZ" dirty="0" smtClean="0"/>
              <a:t> a </a:t>
            </a:r>
            <a:r>
              <a:rPr lang="cs-CZ" dirty="0" err="1" smtClean="0"/>
              <a:t>vývoji</a:t>
            </a:r>
            <a:r>
              <a:rPr lang="cs-CZ" dirty="0" smtClean="0"/>
              <a:t>.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Novela vznikla v souvislosti s novou Strategií </a:t>
            </a:r>
            <a:r>
              <a:rPr lang="cs-CZ" dirty="0" err="1" smtClean="0"/>
              <a:t>mezinárodni</a:t>
            </a:r>
            <a:r>
              <a:rPr lang="cs-CZ" dirty="0" smtClean="0"/>
              <a:t>́ konkurenceschopnosti </a:t>
            </a:r>
            <a:r>
              <a:rPr lang="cs-CZ" dirty="0" err="1" smtClean="0"/>
              <a:t>Česke</a:t>
            </a:r>
            <a:r>
              <a:rPr lang="cs-CZ" dirty="0" smtClean="0"/>
              <a:t>́ republiky pro </a:t>
            </a:r>
            <a:r>
              <a:rPr lang="cs-CZ" dirty="0" err="1" smtClean="0"/>
              <a:t>obdobi</a:t>
            </a:r>
            <a:r>
              <a:rPr lang="cs-CZ" dirty="0" smtClean="0"/>
              <a:t>́ 2012 </a:t>
            </a:r>
            <a:r>
              <a:rPr lang="cs-CZ" dirty="0" err="1" smtClean="0"/>
              <a:t>az</a:t>
            </a:r>
            <a:r>
              <a:rPr lang="cs-CZ" dirty="0" smtClean="0"/>
              <a:t>̌ 2020 a </a:t>
            </a:r>
            <a:r>
              <a:rPr lang="cs-CZ" dirty="0" err="1" smtClean="0"/>
              <a:t>vývojem</a:t>
            </a:r>
            <a:r>
              <a:rPr lang="cs-CZ" dirty="0" smtClean="0"/>
              <a:t> v oblasti podpory </a:t>
            </a:r>
            <a:r>
              <a:rPr lang="cs-CZ" dirty="0" err="1" smtClean="0"/>
              <a:t>výzkumu</a:t>
            </a:r>
            <a:r>
              <a:rPr lang="cs-CZ" dirty="0" smtClean="0"/>
              <a:t> a </a:t>
            </a:r>
            <a:r>
              <a:rPr lang="cs-CZ" dirty="0" err="1" smtClean="0"/>
              <a:t>vývoje</a:t>
            </a:r>
            <a:r>
              <a:rPr lang="cs-CZ" dirty="0" smtClean="0"/>
              <a:t> v EU.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Technická novela ZPD po zákonném opatření v květnu 2014 může obsahovat i jemné změny §34.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999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Děkuji</a:t>
            </a:r>
            <a:r>
              <a:rPr lang="en-US" dirty="0" smtClean="0"/>
              <a:t> </a:t>
            </a:r>
            <a:r>
              <a:rPr lang="cs-CZ" dirty="0" smtClean="0"/>
              <a:t>Vám za pozornost a přeji hodně štěstí při uplatňování odpočtu na výzkum a vývoj</a:t>
            </a:r>
            <a:endParaRPr lang="cs-CZ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lenka.mrazova@lmentio.com</a:t>
            </a:r>
            <a:endParaRPr lang="en-US" dirty="0" smtClean="0"/>
          </a:p>
          <a:p>
            <a:r>
              <a:rPr lang="en-US" dirty="0" smtClean="0"/>
              <a:t>602 266 469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56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</a:t>
            </a:r>
            <a:r>
              <a:rPr lang="en-US" dirty="0" err="1" smtClean="0"/>
              <a:t>chci</a:t>
            </a:r>
            <a:r>
              <a:rPr lang="en-US" dirty="0" smtClean="0"/>
              <a:t> </a:t>
            </a:r>
            <a:r>
              <a:rPr lang="en-US" dirty="0" err="1" smtClean="0"/>
              <a:t>dnes</a:t>
            </a:r>
            <a:r>
              <a:rPr lang="en-US" dirty="0" smtClean="0"/>
              <a:t> </a:t>
            </a:r>
            <a:r>
              <a:rPr lang="en-US" dirty="0" err="1" smtClean="0"/>
              <a:t>probrat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S</a:t>
            </a:r>
            <a:r>
              <a:rPr lang="cs-CZ" dirty="0" smtClean="0"/>
              <a:t>tručné </a:t>
            </a:r>
            <a:r>
              <a:rPr lang="cs-CZ" dirty="0"/>
              <a:t>zopakování principů daňové podpory výzkumu a vývoje</a:t>
            </a:r>
            <a:endParaRPr lang="en-US" dirty="0"/>
          </a:p>
          <a:p>
            <a:r>
              <a:rPr lang="cs-CZ" dirty="0"/>
              <a:t>C</a:t>
            </a:r>
            <a:r>
              <a:rPr lang="cs-CZ" dirty="0" smtClean="0"/>
              <a:t>o </a:t>
            </a:r>
            <a:r>
              <a:rPr lang="cs-CZ" dirty="0"/>
              <a:t>dělat, když se </a:t>
            </a:r>
            <a:r>
              <a:rPr lang="cs-CZ" dirty="0" err="1"/>
              <a:t>VaV</a:t>
            </a:r>
            <a:r>
              <a:rPr lang="cs-CZ" dirty="0"/>
              <a:t> kombinuje v jedné firmě s podporou inovací či dokonce investičními </a:t>
            </a:r>
            <a:r>
              <a:rPr lang="cs-CZ" dirty="0" smtClean="0"/>
              <a:t>pobídkami</a:t>
            </a:r>
            <a:endParaRPr lang="en-US" dirty="0"/>
          </a:p>
          <a:p>
            <a:r>
              <a:rPr lang="cs-CZ" dirty="0"/>
              <a:t>J</a:t>
            </a:r>
            <a:r>
              <a:rPr lang="cs-CZ" dirty="0" smtClean="0"/>
              <a:t>ak </a:t>
            </a:r>
            <a:r>
              <a:rPr lang="cs-CZ" dirty="0"/>
              <a:t>zvládnout administrativu kolem </a:t>
            </a:r>
            <a:r>
              <a:rPr lang="cs-CZ" dirty="0" err="1"/>
              <a:t>VaV</a:t>
            </a:r>
            <a:r>
              <a:rPr lang="cs-CZ" dirty="0"/>
              <a:t> co nejjednodušeji</a:t>
            </a:r>
            <a:endParaRPr lang="en-US" dirty="0"/>
          </a:p>
          <a:p>
            <a:r>
              <a:rPr lang="cs-CZ" dirty="0"/>
              <a:t>Z</a:t>
            </a:r>
            <a:r>
              <a:rPr lang="cs-CZ" dirty="0" smtClean="0"/>
              <a:t>ávazné </a:t>
            </a:r>
            <a:r>
              <a:rPr lang="cs-CZ" dirty="0"/>
              <a:t>posouzení od FÚ - jak mi to může pomoci</a:t>
            </a:r>
            <a:endParaRPr lang="en-US" dirty="0"/>
          </a:p>
          <a:p>
            <a:r>
              <a:rPr lang="cs-CZ" dirty="0"/>
              <a:t>O</a:t>
            </a:r>
            <a:r>
              <a:rPr lang="cs-CZ" dirty="0" smtClean="0"/>
              <a:t>čekávaný vývoj legislativy od roku 2015</a:t>
            </a:r>
            <a:endParaRPr lang="en-US" dirty="0" smtClean="0"/>
          </a:p>
          <a:p>
            <a:r>
              <a:rPr lang="cs-CZ" dirty="0"/>
              <a:t>A</a:t>
            </a:r>
            <a:r>
              <a:rPr lang="cs-CZ" dirty="0" smtClean="0"/>
              <a:t> jiné praktické tipy pro život výzkumníka z pohledu daní a účetnictví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07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daňové podpory v ČR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přesně přenesená z jiného státu</a:t>
            </a:r>
          </a:p>
          <a:p>
            <a:r>
              <a:rPr lang="cs-CZ" dirty="0" smtClean="0"/>
              <a:t>“Lex Hájek”</a:t>
            </a:r>
          </a:p>
          <a:p>
            <a:r>
              <a:rPr lang="cs-CZ" dirty="0" smtClean="0"/>
              <a:t>Od 1.1.2005</a:t>
            </a:r>
          </a:p>
          <a:p>
            <a:r>
              <a:rPr lang="cs-CZ" dirty="0" smtClean="0"/>
              <a:t>Odhad úspor byl tehdy 4 </a:t>
            </a:r>
            <a:r>
              <a:rPr lang="cs-CZ" dirty="0" err="1" smtClean="0"/>
              <a:t>mld</a:t>
            </a:r>
            <a:r>
              <a:rPr lang="cs-CZ" dirty="0" smtClean="0"/>
              <a:t> Kč</a:t>
            </a:r>
          </a:p>
          <a:p>
            <a:r>
              <a:rPr lang="cs-CZ" dirty="0" smtClean="0"/>
              <a:t>Proč se tedy uplatňují max. 2 </a:t>
            </a:r>
            <a:r>
              <a:rPr lang="cs-CZ" dirty="0" err="1" smtClean="0"/>
              <a:t>mld</a:t>
            </a:r>
            <a:r>
              <a:rPr lang="cs-CZ" dirty="0" smtClean="0"/>
              <a:t> Kč?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0617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 daních z příjmů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dvou odstavců jednoho §  k  6 §§, zpřesnění k 1.1.2014</a:t>
            </a:r>
          </a:p>
          <a:p>
            <a:r>
              <a:rPr lang="cs-CZ" dirty="0" smtClean="0"/>
              <a:t>Přenesení částí metodického pokynu D-288 přímo do zákona</a:t>
            </a:r>
          </a:p>
          <a:p>
            <a:r>
              <a:rPr lang="cs-CZ" dirty="0" smtClean="0"/>
              <a:t>Možnost odpočtu pro 100 /110% vhodných nákladů</a:t>
            </a:r>
          </a:p>
          <a:p>
            <a:r>
              <a:rPr lang="cs-CZ" dirty="0" smtClean="0"/>
              <a:t>Když ztráta, odečítám </a:t>
            </a:r>
            <a:r>
              <a:rPr lang="cs-CZ" dirty="0" err="1" smtClean="0"/>
              <a:t>max</a:t>
            </a:r>
            <a:r>
              <a:rPr lang="cs-CZ" dirty="0" smtClean="0"/>
              <a:t> další 3 roky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282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Vhodné</a:t>
            </a:r>
            <a:r>
              <a:rPr lang="en-US" dirty="0" smtClean="0"/>
              <a:t> </a:t>
            </a:r>
            <a:r>
              <a:rPr lang="en-US" dirty="0" err="1" smtClean="0"/>
              <a:t>výdaje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Vynaložené při realizaci projektu </a:t>
            </a:r>
            <a:r>
              <a:rPr lang="cs-CZ" dirty="0" err="1" smtClean="0"/>
              <a:t>VaV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(experimentální a teoretické práce, projekční a konstrukční práce, výpočty, návrhy technologií, výroba funkčního vzorku nebo prototypu</a:t>
            </a:r>
          </a:p>
          <a:p>
            <a:r>
              <a:rPr lang="cs-CZ" dirty="0" smtClean="0"/>
              <a:t>Jsou DUN</a:t>
            </a:r>
          </a:p>
          <a:p>
            <a:r>
              <a:rPr lang="cs-CZ" dirty="0" smtClean="0"/>
              <a:t>Evidovány odděleně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Vymezení </a:t>
            </a:r>
            <a:r>
              <a:rPr lang="cs-CZ" dirty="0" err="1" smtClean="0"/>
              <a:t>VaV</a:t>
            </a:r>
            <a:r>
              <a:rPr lang="cs-CZ" dirty="0" smtClean="0"/>
              <a:t> – Manuál </a:t>
            </a:r>
            <a:r>
              <a:rPr lang="cs-CZ" dirty="0" err="1" smtClean="0"/>
              <a:t>Frascati</a:t>
            </a:r>
            <a:r>
              <a:rPr lang="cs-CZ" dirty="0" smtClean="0"/>
              <a:t>, OECD</a:t>
            </a:r>
          </a:p>
          <a:p>
            <a:pPr marL="0" indent="0">
              <a:buNone/>
            </a:pPr>
            <a:r>
              <a:rPr lang="cs-CZ" dirty="0" smtClean="0"/>
              <a:t>Ocenitelný prvek novosti, příklady </a:t>
            </a:r>
            <a:r>
              <a:rPr lang="cs-CZ" dirty="0" err="1" smtClean="0"/>
              <a:t>VaV</a:t>
            </a:r>
            <a:r>
              <a:rPr lang="cs-CZ" dirty="0" smtClean="0"/>
              <a:t> činností v jednotlivých odvětvích</a:t>
            </a:r>
          </a:p>
          <a:p>
            <a:pPr marL="0" indent="0">
              <a:buNone/>
            </a:pPr>
            <a:r>
              <a:rPr lang="cs-CZ" dirty="0" smtClean="0"/>
              <a:t>Hodně napoví též metodický pokyn D-288</a:t>
            </a:r>
          </a:p>
          <a:p>
            <a:pPr marL="0" indent="0">
              <a:buNone/>
            </a:pPr>
            <a:r>
              <a:rPr lang="cs-CZ" dirty="0" smtClean="0"/>
              <a:t>Či jediný Koordinační výbor KDP a MF z 2005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7688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Výdaji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VaV</a:t>
            </a:r>
            <a:r>
              <a:rPr lang="en-US" dirty="0" smtClean="0"/>
              <a:t> </a:t>
            </a:r>
            <a:r>
              <a:rPr lang="en-US" dirty="0" err="1" smtClean="0"/>
              <a:t>nejsou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Výdaje, na které byla i jen z části poskytnuta podpora z veřejných zdrojů</a:t>
            </a:r>
          </a:p>
          <a:p>
            <a:r>
              <a:rPr lang="cs-CZ" dirty="0" smtClean="0"/>
              <a:t>Výdaje na služby  (s výjimkou těch od VŠ nebo výzkumné organizace účelově zřízené a úplatu finančního leasingu výzkumného zařízení)</a:t>
            </a:r>
          </a:p>
          <a:p>
            <a:r>
              <a:rPr lang="cs-CZ" dirty="0" smtClean="0"/>
              <a:t>Licenční poplatky</a:t>
            </a:r>
          </a:p>
          <a:p>
            <a:r>
              <a:rPr lang="cs-CZ" dirty="0" smtClean="0"/>
              <a:t>Výdaje na nehmotné výsledky výzkumu a vývoje pořízené od jiných osob ( s výjimkou těch od VŠ nebo výzkumné organizace)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3500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Projekt</a:t>
            </a:r>
            <a:r>
              <a:rPr lang="en-US" dirty="0" smtClean="0"/>
              <a:t> </a:t>
            </a:r>
            <a:r>
              <a:rPr lang="en-US" dirty="0" err="1" smtClean="0"/>
              <a:t>VaV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Vymezení činnosti před zahájením prací</a:t>
            </a:r>
          </a:p>
          <a:p>
            <a:r>
              <a:rPr lang="cs-CZ" dirty="0" smtClean="0"/>
              <a:t>Základní identifikace poplatníka</a:t>
            </a:r>
          </a:p>
          <a:p>
            <a:r>
              <a:rPr lang="cs-CZ" dirty="0" smtClean="0"/>
              <a:t>Doba řešení projektu</a:t>
            </a:r>
          </a:p>
          <a:p>
            <a:r>
              <a:rPr lang="cs-CZ" dirty="0" smtClean="0"/>
              <a:t>Předpokládané celkové výdaje, pak členění dle let</a:t>
            </a:r>
          </a:p>
          <a:p>
            <a:r>
              <a:rPr lang="cs-CZ" dirty="0" smtClean="0"/>
              <a:t>Kdo odborně zajišťuje projekt</a:t>
            </a:r>
          </a:p>
          <a:p>
            <a:r>
              <a:rPr lang="cs-CZ" dirty="0" smtClean="0"/>
              <a:t>Způsob kontroly a hodnocení projektu</a:t>
            </a:r>
          </a:p>
          <a:p>
            <a:r>
              <a:rPr lang="cs-CZ" dirty="0" smtClean="0"/>
              <a:t>Den a místo schválení</a:t>
            </a:r>
          </a:p>
          <a:p>
            <a:r>
              <a:rPr lang="cs-CZ" dirty="0" smtClean="0"/>
              <a:t>Jméno a podpis osoby </a:t>
            </a:r>
            <a:r>
              <a:rPr lang="cs-CZ" dirty="0" err="1" smtClean="0"/>
              <a:t>opravávněné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Projekt musí být před zahájením schválen statutárním orgánem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8062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Závazné</a:t>
            </a:r>
            <a:r>
              <a:rPr lang="en-US" dirty="0" smtClean="0"/>
              <a:t> </a:t>
            </a:r>
            <a:r>
              <a:rPr lang="en-US" dirty="0" err="1" smtClean="0"/>
              <a:t>posouzení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3400" dirty="0"/>
              <a:t>v</a:t>
            </a:r>
            <a:r>
              <a:rPr lang="cs-CZ" sz="3400" dirty="0" smtClean="0"/>
              <a:t>ýdajů vynaložených na </a:t>
            </a:r>
            <a:r>
              <a:rPr lang="cs-CZ" sz="3400" dirty="0" err="1" smtClean="0"/>
              <a:t>VaV</a:t>
            </a:r>
            <a:r>
              <a:rPr lang="cs-CZ" sz="3400" dirty="0" smtClean="0"/>
              <a:t> zahrnovaných do odpočtu</a:t>
            </a:r>
          </a:p>
          <a:p>
            <a:r>
              <a:rPr lang="cs-CZ" sz="3400" dirty="0" smtClean="0"/>
              <a:t>Vydá FÚ na žádost</a:t>
            </a:r>
          </a:p>
          <a:p>
            <a:r>
              <a:rPr lang="cs-CZ" sz="3400" dirty="0" smtClean="0"/>
              <a:t>Předmětem žádosti je určení výdajů zahrnovaných do odpočtu</a:t>
            </a:r>
          </a:p>
          <a:p>
            <a:endParaRPr lang="cs-CZ" sz="3400" dirty="0" smtClean="0"/>
          </a:p>
          <a:p>
            <a:pPr marL="0" indent="0">
              <a:buNone/>
            </a:pPr>
            <a:r>
              <a:rPr lang="cs-CZ" sz="3400" dirty="0" smtClean="0"/>
              <a:t>Uvádí se:</a:t>
            </a:r>
          </a:p>
          <a:p>
            <a:r>
              <a:rPr lang="cs-CZ" sz="3400" dirty="0" smtClean="0"/>
              <a:t>Projekt</a:t>
            </a:r>
          </a:p>
          <a:p>
            <a:r>
              <a:rPr lang="cs-CZ" sz="3400" dirty="0" smtClean="0"/>
              <a:t>Výčet činností považovaných za </a:t>
            </a:r>
            <a:r>
              <a:rPr lang="cs-CZ" sz="3400" dirty="0" err="1" smtClean="0"/>
              <a:t>VaV</a:t>
            </a:r>
            <a:endParaRPr lang="cs-CZ" sz="3400" dirty="0" smtClean="0"/>
          </a:p>
          <a:p>
            <a:r>
              <a:rPr lang="cs-CZ" sz="3400" dirty="0" smtClean="0"/>
              <a:t>Výčet výdajů na činnosti považované za </a:t>
            </a:r>
            <a:r>
              <a:rPr lang="cs-CZ" sz="3400" dirty="0" err="1" smtClean="0"/>
              <a:t>VaV</a:t>
            </a:r>
            <a:endParaRPr lang="cs-CZ" sz="3400" dirty="0" smtClean="0"/>
          </a:p>
          <a:p>
            <a:r>
              <a:rPr lang="cs-CZ" sz="3400" dirty="0" smtClean="0"/>
              <a:t>Výčet činností, kde má poplatník pochybnosti, zda výdaje na ně jsou vhodné náklady</a:t>
            </a:r>
          </a:p>
          <a:p>
            <a:r>
              <a:rPr lang="cs-CZ" sz="3400" dirty="0" smtClean="0"/>
              <a:t>Způsob rozdělení jednotlivých výdajů na </a:t>
            </a:r>
            <a:r>
              <a:rPr lang="cs-CZ" sz="3400" dirty="0" err="1" smtClean="0"/>
              <a:t>VaV</a:t>
            </a:r>
            <a:r>
              <a:rPr lang="cs-CZ" sz="3400" dirty="0" smtClean="0"/>
              <a:t> a ostatní činnosti</a:t>
            </a:r>
          </a:p>
          <a:p>
            <a:r>
              <a:rPr lang="cs-CZ" sz="3400" dirty="0" smtClean="0"/>
              <a:t>Období, kterého se má rozhodnutí týkat</a:t>
            </a:r>
          </a:p>
          <a:p>
            <a:r>
              <a:rPr lang="cs-CZ" sz="3400" dirty="0" smtClean="0"/>
              <a:t>Návrh výroku</a:t>
            </a:r>
          </a:p>
          <a:p>
            <a:pPr marL="0" indent="0">
              <a:buNone/>
            </a:pPr>
            <a:endParaRPr lang="cs-CZ" sz="3400" dirty="0" smtClean="0"/>
          </a:p>
          <a:p>
            <a:pPr marL="0" indent="0">
              <a:buNone/>
            </a:pPr>
            <a:r>
              <a:rPr lang="cs-CZ" sz="3400" dirty="0" smtClean="0"/>
              <a:t>Postoj FU často neodhadnutelný, neznalost je děsí, proto lhůta na vydání rozhodnutí je neodhadnutelná někdy.  Ale posvětí vám vlastně i vaší aktivitu a tedy ocenitelný prvek novosti nepřímo</a:t>
            </a:r>
          </a:p>
          <a:p>
            <a:pPr marL="0" indent="0">
              <a:buNone/>
            </a:pPr>
            <a:r>
              <a:rPr lang="cs-CZ" dirty="0" smtClean="0"/>
              <a:t>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36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Problémy</a:t>
            </a:r>
            <a:r>
              <a:rPr lang="en-US" dirty="0" smtClean="0"/>
              <a:t> </a:t>
            </a:r>
            <a:r>
              <a:rPr lang="en-US" dirty="0" err="1" smtClean="0"/>
              <a:t>současného</a:t>
            </a:r>
            <a:r>
              <a:rPr lang="en-US" dirty="0" smtClean="0"/>
              <a:t> </a:t>
            </a:r>
            <a:r>
              <a:rPr lang="en-US" dirty="0" err="1" smtClean="0"/>
              <a:t>světa</a:t>
            </a:r>
            <a:r>
              <a:rPr lang="en-US" dirty="0" smtClean="0"/>
              <a:t> </a:t>
            </a:r>
            <a:r>
              <a:rPr lang="en-US" dirty="0" err="1" smtClean="0"/>
              <a:t>VaV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Mladí / start –</a:t>
            </a:r>
            <a:r>
              <a:rPr lang="cs-CZ" dirty="0" err="1" smtClean="0"/>
              <a:t>upy</a:t>
            </a:r>
            <a:r>
              <a:rPr lang="cs-CZ" dirty="0" smtClean="0"/>
              <a:t> neznají</a:t>
            </a:r>
          </a:p>
          <a:p>
            <a:r>
              <a:rPr lang="cs-CZ" dirty="0" smtClean="0"/>
              <a:t>Projekt je “složitý”</a:t>
            </a:r>
          </a:p>
          <a:p>
            <a:r>
              <a:rPr lang="cs-CZ" dirty="0" smtClean="0"/>
              <a:t>Co je to “ocenitelný prvek novosti”</a:t>
            </a:r>
          </a:p>
          <a:p>
            <a:r>
              <a:rPr lang="cs-CZ" dirty="0" smtClean="0"/>
              <a:t>Náklady jednou podpořené / souběh podpor</a:t>
            </a:r>
          </a:p>
          <a:p>
            <a:r>
              <a:rPr lang="cs-CZ" dirty="0" smtClean="0"/>
              <a:t>Kombinace </a:t>
            </a:r>
            <a:r>
              <a:rPr lang="cs-CZ" dirty="0" err="1" smtClean="0"/>
              <a:t>VaV</a:t>
            </a:r>
            <a:r>
              <a:rPr lang="cs-CZ" dirty="0" smtClean="0"/>
              <a:t> a inovace – dotace na ne, či dotace v rámci investičních pobídek a investiční pobídky samotné ( pořízení investice do </a:t>
            </a:r>
            <a:r>
              <a:rPr lang="cs-CZ" dirty="0" err="1" smtClean="0"/>
              <a:t>VaV</a:t>
            </a:r>
            <a:r>
              <a:rPr lang="cs-CZ" dirty="0" smtClean="0"/>
              <a:t> oddělení)</a:t>
            </a:r>
          </a:p>
          <a:p>
            <a:r>
              <a:rPr lang="cs-CZ" dirty="0" smtClean="0"/>
              <a:t>Co je to náklad jednou podpořený? Celé mzdy či jen mzda člověka na jednom konkrétním projektu.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7063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715</Words>
  <Application>Microsoft Office PowerPoint</Application>
  <PresentationFormat>Předvádění na obrazovce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Office Theme</vt:lpstr>
      <vt:lpstr>Výzkum a vývoj ve světle daňové podpory, neprobádané možnosti a budoucnost </vt:lpstr>
      <vt:lpstr>Co chci dnes probrat</vt:lpstr>
      <vt:lpstr>Principy daňové podpory v ČR</vt:lpstr>
      <vt:lpstr>Zákon o daních z příjmů</vt:lpstr>
      <vt:lpstr>Vhodné výdaje</vt:lpstr>
      <vt:lpstr>Výdaji na VaV nejsou:</vt:lpstr>
      <vt:lpstr>Projekt VaV</vt:lpstr>
      <vt:lpstr>Závazné posouzení </vt:lpstr>
      <vt:lpstr>Problémy současného světa VaV </vt:lpstr>
      <vt:lpstr>Budoucí možná podpora VaV</vt:lpstr>
      <vt:lpstr>Budoucí možná podpora VaV</vt:lpstr>
      <vt:lpstr>Děkuji Vám za pozornost a přeji hodně štěstí při uplatňování odpočtu na výzkum a vývoj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 a vývoj ve světle daňové podpory, neprobádané možnosti a budoucnost</dc:title>
  <dc:creator>Lenka Mrazova</dc:creator>
  <cp:lastModifiedBy>Přemek</cp:lastModifiedBy>
  <cp:revision>15</cp:revision>
  <dcterms:created xsi:type="dcterms:W3CDTF">2014-04-27T20:33:11Z</dcterms:created>
  <dcterms:modified xsi:type="dcterms:W3CDTF">2014-05-06T08:16:02Z</dcterms:modified>
</cp:coreProperties>
</file>