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9" r:id="rId4"/>
    <p:sldId id="268" r:id="rId5"/>
    <p:sldId id="257" r:id="rId6"/>
    <p:sldId id="262" r:id="rId7"/>
    <p:sldId id="263" r:id="rId8"/>
    <p:sldId id="264" r:id="rId9"/>
    <p:sldId id="265" r:id="rId10"/>
    <p:sldId id="269" r:id="rId11"/>
    <p:sldId id="267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6963-16CE-EA4A-B13C-45B32EA6FA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684-880F-6A48-8D7F-3966B34A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7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6963-16CE-EA4A-B13C-45B32EA6FA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684-880F-6A48-8D7F-3966B34A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1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6963-16CE-EA4A-B13C-45B32EA6FA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684-880F-6A48-8D7F-3966B34A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7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6963-16CE-EA4A-B13C-45B32EA6FA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684-880F-6A48-8D7F-3966B34A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6963-16CE-EA4A-B13C-45B32EA6FA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684-880F-6A48-8D7F-3966B34A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9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6963-16CE-EA4A-B13C-45B32EA6FA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684-880F-6A48-8D7F-3966B34A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18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6963-16CE-EA4A-B13C-45B32EA6FA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684-880F-6A48-8D7F-3966B34A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4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6963-16CE-EA4A-B13C-45B32EA6FA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684-880F-6A48-8D7F-3966B34A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55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6963-16CE-EA4A-B13C-45B32EA6FA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684-880F-6A48-8D7F-3966B34A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6963-16CE-EA4A-B13C-45B32EA6FA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684-880F-6A48-8D7F-3966B34A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6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6963-16CE-EA4A-B13C-45B32EA6FA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684-880F-6A48-8D7F-3966B34A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6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96963-16CE-EA4A-B13C-45B32EA6FA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AB684-880F-6A48-8D7F-3966B34A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lenka.mrazova@lmentio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Uzavírám smlouvu - co je dobré vědět, abych optimalizoval/a daně i nákupem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Ing</a:t>
            </a:r>
            <a:r>
              <a:rPr lang="en-US" dirty="0" smtClean="0"/>
              <a:t>. Lenka </a:t>
            </a:r>
            <a:r>
              <a:rPr lang="en-US" dirty="0" err="1" smtClean="0"/>
              <a:t>Mrázová</a:t>
            </a:r>
            <a:r>
              <a:rPr lang="en-US" dirty="0" smtClean="0"/>
              <a:t>, ACCA</a:t>
            </a:r>
          </a:p>
          <a:p>
            <a:r>
              <a:rPr lang="en-US" dirty="0" smtClean="0"/>
              <a:t>29. </a:t>
            </a:r>
            <a:r>
              <a:rPr lang="en-US" dirty="0" err="1"/>
              <a:t>d</a:t>
            </a:r>
            <a:r>
              <a:rPr lang="en-US" dirty="0" err="1" smtClean="0"/>
              <a:t>ubna</a:t>
            </a:r>
            <a:r>
              <a:rPr lang="en-US" dirty="0" smtClean="0"/>
              <a:t> 2014 </a:t>
            </a:r>
            <a:endParaRPr lang="en-US" dirty="0"/>
          </a:p>
        </p:txBody>
      </p:sp>
      <p:pic>
        <p:nvPicPr>
          <p:cNvPr id="1026" name="obrázek 1" descr="logo_OPVaVpI_final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541" y="5053012"/>
            <a:ext cx="598170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175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Služby</a:t>
            </a:r>
            <a:r>
              <a:rPr lang="en-US" dirty="0" smtClean="0"/>
              <a:t>, </a:t>
            </a:r>
            <a:r>
              <a:rPr lang="en-US" dirty="0" err="1" smtClean="0"/>
              <a:t>licence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zahraničí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Srážkové</a:t>
            </a:r>
            <a:r>
              <a:rPr lang="en-US" dirty="0" smtClean="0"/>
              <a:t> </a:t>
            </a:r>
            <a:r>
              <a:rPr lang="en-US" dirty="0" err="1" smtClean="0"/>
              <a:t>daně</a:t>
            </a:r>
            <a:endParaRPr lang="en-US" dirty="0" smtClean="0"/>
          </a:p>
          <a:p>
            <a:r>
              <a:rPr lang="en-US" dirty="0" err="1" smtClean="0"/>
              <a:t>Zajištění</a:t>
            </a:r>
            <a:r>
              <a:rPr lang="en-US" dirty="0" smtClean="0"/>
              <a:t> </a:t>
            </a:r>
            <a:r>
              <a:rPr lang="en-US" dirty="0" err="1" smtClean="0"/>
              <a:t>daně</a:t>
            </a:r>
            <a:r>
              <a:rPr lang="en-US" dirty="0" smtClean="0"/>
              <a:t> – </a:t>
            </a:r>
            <a:r>
              <a:rPr lang="en-US" dirty="0" err="1" smtClean="0"/>
              <a:t>vznik</a:t>
            </a:r>
            <a:r>
              <a:rPr lang="en-US" dirty="0" smtClean="0"/>
              <a:t> </a:t>
            </a:r>
            <a:r>
              <a:rPr lang="en-US" dirty="0" err="1" smtClean="0"/>
              <a:t>stále</a:t>
            </a:r>
            <a:r>
              <a:rPr lang="en-US" dirty="0" smtClean="0"/>
              <a:t> </a:t>
            </a:r>
            <a:r>
              <a:rPr lang="en-US" dirty="0" err="1" smtClean="0"/>
              <a:t>provozovny</a:t>
            </a:r>
            <a:endParaRPr lang="en-US" dirty="0" smtClean="0"/>
          </a:p>
          <a:p>
            <a:r>
              <a:rPr lang="en-US" dirty="0" err="1" smtClean="0"/>
              <a:t>Registrace</a:t>
            </a:r>
            <a:r>
              <a:rPr lang="en-US" dirty="0" smtClean="0"/>
              <a:t> k DPH</a:t>
            </a:r>
          </a:p>
          <a:p>
            <a:endParaRPr lang="en-US" dirty="0"/>
          </a:p>
          <a:p>
            <a:r>
              <a:rPr lang="en-US" dirty="0" err="1" smtClean="0"/>
              <a:t>Konsi</a:t>
            </a:r>
            <a:r>
              <a:rPr lang="en-US" dirty="0" smtClean="0"/>
              <a:t> </a:t>
            </a:r>
            <a:r>
              <a:rPr lang="en-US" dirty="0" err="1" smtClean="0"/>
              <a:t>sklady</a:t>
            </a:r>
            <a:r>
              <a:rPr lang="en-US" dirty="0" smtClean="0"/>
              <a:t> a DPH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81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Převodní ceny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Hit FÚ </a:t>
            </a:r>
            <a:r>
              <a:rPr lang="en-US" dirty="0" err="1" smtClean="0"/>
              <a:t>poslední</a:t>
            </a:r>
            <a:r>
              <a:rPr lang="en-US" dirty="0" smtClean="0"/>
              <a:t> </a:t>
            </a:r>
            <a:r>
              <a:rPr lang="en-US" dirty="0" err="1" smtClean="0"/>
              <a:t>doby</a:t>
            </a:r>
            <a:endParaRPr lang="en-US" dirty="0" smtClean="0"/>
          </a:p>
          <a:p>
            <a:r>
              <a:rPr lang="en-US" dirty="0" err="1" smtClean="0"/>
              <a:t>Velká</a:t>
            </a:r>
            <a:r>
              <a:rPr lang="en-US" dirty="0" smtClean="0"/>
              <a:t> </a:t>
            </a:r>
            <a:r>
              <a:rPr lang="en-US" dirty="0" err="1" smtClean="0"/>
              <a:t>čísla</a:t>
            </a:r>
            <a:r>
              <a:rPr lang="en-US" dirty="0" smtClean="0"/>
              <a:t> </a:t>
            </a:r>
            <a:r>
              <a:rPr lang="en-US" dirty="0" err="1" smtClean="0"/>
              <a:t>díky</a:t>
            </a:r>
            <a:r>
              <a:rPr lang="en-US" dirty="0" smtClean="0"/>
              <a:t> </a:t>
            </a:r>
            <a:r>
              <a:rPr lang="en-US" dirty="0" err="1" smtClean="0"/>
              <a:t>velkým</a:t>
            </a:r>
            <a:r>
              <a:rPr lang="en-US" dirty="0" smtClean="0"/>
              <a:t> </a:t>
            </a:r>
            <a:r>
              <a:rPr lang="en-US" dirty="0" err="1" smtClean="0"/>
              <a:t>objemům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“TP </a:t>
            </a:r>
            <a:r>
              <a:rPr lang="en-US" dirty="0" err="1" smtClean="0"/>
              <a:t>adjustmenty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Funkční</a:t>
            </a:r>
            <a:r>
              <a:rPr lang="en-US" dirty="0" smtClean="0"/>
              <a:t> a </a:t>
            </a:r>
            <a:r>
              <a:rPr lang="en-US" dirty="0" err="1" smtClean="0"/>
              <a:t>rizikový</a:t>
            </a:r>
            <a:r>
              <a:rPr lang="en-US" dirty="0" smtClean="0"/>
              <a:t> </a:t>
            </a:r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 smtClean="0"/>
              <a:t>jednotky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999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Děkuji</a:t>
            </a:r>
            <a:r>
              <a:rPr lang="en-US" dirty="0" smtClean="0"/>
              <a:t> </a:t>
            </a:r>
            <a:r>
              <a:rPr lang="cs-CZ" dirty="0" smtClean="0"/>
              <a:t>Vám za pozornost a přeji hodně štěstí při efektivním uzavírání smluv z daňového pohledu </a:t>
            </a:r>
            <a:endParaRPr lang="cs-CZ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lenka.mrazova@lmentio.com</a:t>
            </a:r>
            <a:endParaRPr lang="en-US" dirty="0" smtClean="0"/>
          </a:p>
          <a:p>
            <a:r>
              <a:rPr lang="en-US" dirty="0" smtClean="0"/>
              <a:t>602 266 469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56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</a:t>
            </a:r>
            <a:r>
              <a:rPr lang="en-US" dirty="0" err="1" smtClean="0"/>
              <a:t>chci</a:t>
            </a:r>
            <a:r>
              <a:rPr lang="en-US" dirty="0" smtClean="0"/>
              <a:t> </a:t>
            </a:r>
            <a:r>
              <a:rPr lang="en-US" dirty="0" err="1" smtClean="0"/>
              <a:t>dnes</a:t>
            </a:r>
            <a:r>
              <a:rPr lang="en-US" dirty="0" smtClean="0"/>
              <a:t> </a:t>
            </a:r>
            <a:r>
              <a:rPr lang="en-US" dirty="0" err="1" smtClean="0"/>
              <a:t>probrat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lidské </a:t>
            </a:r>
            <a:r>
              <a:rPr lang="cs-CZ" dirty="0"/>
              <a:t>vysvětlení pravidel účtování investic do nehmotného majetku, hmotného majetku, tzv.                      časového rozlišení a co jen a pouze může jít rovnou do </a:t>
            </a:r>
            <a:r>
              <a:rPr lang="cs-CZ" dirty="0" smtClean="0"/>
              <a:t>nákladů</a:t>
            </a:r>
          </a:p>
          <a:p>
            <a:r>
              <a:rPr lang="cs-CZ" dirty="0" smtClean="0"/>
              <a:t>na </a:t>
            </a:r>
            <a:r>
              <a:rPr lang="cs-CZ" dirty="0"/>
              <a:t>jaká ustanovení ve smlouvě o nákupu technologií, patentů atd. si musím dát pozor, kdy mohu   naopak být </a:t>
            </a:r>
            <a:r>
              <a:rPr lang="cs-CZ" dirty="0" smtClean="0"/>
              <a:t>tvořivý</a:t>
            </a:r>
          </a:p>
          <a:p>
            <a:r>
              <a:rPr lang="cs-CZ" dirty="0" smtClean="0"/>
              <a:t>když </a:t>
            </a:r>
            <a:r>
              <a:rPr lang="cs-CZ" dirty="0"/>
              <a:t>platím do zahraničí, jaké daňové povinnosti mám </a:t>
            </a:r>
            <a:r>
              <a:rPr lang="cs-CZ" dirty="0" smtClean="0"/>
              <a:t>pak</a:t>
            </a:r>
          </a:p>
          <a:p>
            <a:r>
              <a:rPr lang="cs-CZ" dirty="0" smtClean="0"/>
              <a:t>barter </a:t>
            </a:r>
            <a:r>
              <a:rPr lang="cs-CZ" dirty="0"/>
              <a:t>- i to je dobrý zdroj daní pro </a:t>
            </a:r>
            <a:r>
              <a:rPr lang="cs-CZ" dirty="0" smtClean="0"/>
              <a:t>stát</a:t>
            </a:r>
          </a:p>
          <a:p>
            <a:r>
              <a:rPr lang="cs-CZ" dirty="0" smtClean="0"/>
              <a:t>další </a:t>
            </a:r>
            <a:r>
              <a:rPr lang="cs-CZ" dirty="0"/>
              <a:t>pasti daňových zákonů v souvislosti s pořízením majetku a jeho vyřazením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07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Nehmotný</a:t>
            </a:r>
            <a:r>
              <a:rPr lang="en-US" dirty="0" smtClean="0"/>
              <a:t> </a:t>
            </a:r>
            <a:r>
              <a:rPr lang="en-US" dirty="0" err="1" smtClean="0"/>
              <a:t>majetek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dirty="0" smtClean="0"/>
              <a:t>Nehmotný majetek ( TV spoty, reklamní spoty, fotografie) je, pokud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 smtClean="0"/>
              <a:t>Nabyt úplatně, vkladem, darováním, zděděním nebo vytvořen vlastní činností za účelem obchodování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 smtClean="0"/>
              <a:t>Vstupní ceny je vyšší než 60,000 Kč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 smtClean="0"/>
              <a:t>Doba použitelnosti /využitelnosti, uchovatelnosti pro budoucí využití je delší než 1 rok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dirty="0" smtClean="0"/>
              <a:t>Daňově odepisuji – dle § 32a ZDP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 smtClean="0"/>
              <a:t>Audiovizuální dílo 18 měsíců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 smtClean="0"/>
              <a:t>Software a nehmotné výsledky </a:t>
            </a:r>
            <a:r>
              <a:rPr lang="cs-CZ" dirty="0" err="1" smtClean="0"/>
              <a:t>VaV</a:t>
            </a:r>
            <a:r>
              <a:rPr lang="cs-CZ" dirty="0" smtClean="0"/>
              <a:t> 36 měsíců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 smtClean="0"/>
              <a:t>Zřizovací výdaje 60 měsíců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 smtClean="0"/>
              <a:t>Ostatní NIM 72 měsíců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688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</a:t>
            </a:r>
            <a:r>
              <a:rPr lang="en-US" dirty="0" err="1" smtClean="0"/>
              <a:t>motný</a:t>
            </a:r>
            <a:r>
              <a:rPr lang="en-US" dirty="0" smtClean="0"/>
              <a:t> </a:t>
            </a:r>
            <a:r>
              <a:rPr lang="en-US" dirty="0" err="1" smtClean="0"/>
              <a:t>majetek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dirty="0"/>
              <a:t>H</a:t>
            </a:r>
            <a:r>
              <a:rPr lang="cs-CZ" dirty="0" smtClean="0"/>
              <a:t>motný investiční majetek (budovy, stroje, zařízení, odsouhlasená investice do cizího) je, pokud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 smtClean="0"/>
              <a:t>Vstupní cena je vyšší než 40,000 Kč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 smtClean="0"/>
              <a:t>Doba použitelnosti /využitelnosti je delší než 1 rok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dirty="0" smtClean="0"/>
              <a:t>Daňově odepisuji – dle §§ 26 – 32 ZDP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2337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Časové rozlišení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Vynaložené náklady v jednom roce souvisí s výnosy ve více letech</a:t>
            </a:r>
          </a:p>
          <a:p>
            <a:r>
              <a:rPr lang="cs-CZ" dirty="0"/>
              <a:t> </a:t>
            </a:r>
            <a:r>
              <a:rPr lang="cs-CZ" dirty="0" err="1" smtClean="0"/>
              <a:t>x</a:t>
            </a:r>
            <a:r>
              <a:rPr lang="cs-CZ" dirty="0" smtClean="0"/>
              <a:t>   od NIM nejsou tak snadno přenositelné k jinému subjektu jako „kuchařka“</a:t>
            </a:r>
          </a:p>
          <a:p>
            <a:r>
              <a:rPr lang="cs-CZ" dirty="0" smtClean="0"/>
              <a:t>Rozpouštějí se do výsledovky dle výnosů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0617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Barter   x  “</a:t>
            </a:r>
            <a:r>
              <a:rPr lang="en-US" dirty="0" err="1" smtClean="0"/>
              <a:t>symbióza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dirty="0" smtClean="0"/>
              <a:t>Barter - vzájemná marketingová plnění, která lze vymáhat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dirty="0" smtClean="0"/>
              <a:t>Př.  – A poskytne zboží do soutěže partnera B,  partner B poskytne reklamu A (uveřejní ho jako sponzora akce) – tedy je protiplnění  = BARTER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dirty="0" smtClean="0"/>
              <a:t>DPPO -  ! Nelze kompenzovat, je to 2 </a:t>
            </a:r>
            <a:r>
              <a:rPr lang="cs-CZ" dirty="0" err="1" smtClean="0"/>
              <a:t>x</a:t>
            </a:r>
            <a:r>
              <a:rPr lang="cs-CZ" dirty="0" smtClean="0"/>
              <a:t> výnos, 2x náklad,  lze započítávat pohledávku a závazek a neplatit nic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dirty="0" smtClean="0"/>
              <a:t>DPH – 2 samostatná zdanitelná plnění!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dirty="0" smtClean="0"/>
              <a:t>Mohou mít odlišnou sazbu DPH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dirty="0" smtClean="0"/>
              <a:t>„Symbióza – je opravdová přátelská dohoda o pomoci vidění ochutnávky mého produktu. Je to hodně neznatelné, právně nevymahatelné plnění.   Pak nemá vliv na daně.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3500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Sponzoring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dvě</a:t>
            </a:r>
            <a:r>
              <a:rPr lang="en-US" dirty="0" smtClean="0"/>
              <a:t> </a:t>
            </a:r>
            <a:r>
              <a:rPr lang="en-US" dirty="0" err="1" smtClean="0"/>
              <a:t>tváře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dirty="0" smtClean="0"/>
              <a:t>Jak předat jinému subjektu částku 100,000 Kč?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dirty="0" smtClean="0"/>
              <a:t>SPONSORING -  příspěvek poskytnutý s cílem podporovat výrobu nebo prodej zboží, poskytování služeb nebo jiné výkony sponzora – tedy existuje protiplnění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dirty="0" smtClean="0"/>
              <a:t>DAR – příspěvek bez přijetí „protiplnění“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u="sng" dirty="0" smtClean="0"/>
              <a:t>Dopady</a:t>
            </a:r>
            <a:r>
              <a:rPr lang="cs-CZ" dirty="0" smtClean="0"/>
              <a:t> – jsou stejné u DPPO, když má poskytovatel kladný základ daně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dirty="0" err="1" smtClean="0"/>
              <a:t>Sponsoring</a:t>
            </a:r>
            <a:r>
              <a:rPr lang="cs-CZ" dirty="0" smtClean="0"/>
              <a:t> je výhodnější, když: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dirty="0" smtClean="0"/>
              <a:t>- Poskytovatel daru je ve ztrátě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 smtClean="0"/>
              <a:t>Hodnota všech darů by překročila 10% ZD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 smtClean="0"/>
              <a:t>Není správný příjemce, účel nebo částka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dirty="0" smtClean="0"/>
              <a:t>DPH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dirty="0" smtClean="0"/>
              <a:t>Sponzor – NO dle obecných pravidel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dirty="0" smtClean="0"/>
              <a:t>Příjemce – povinnost odvést DPH na výstupu z hodnoty přijatého sponzorského plnění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8062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Vliv daňově neuznatelného nákladu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600200"/>
          <a:ext cx="8229600" cy="4525964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Příklad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Příklad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Výnosy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Náklady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Daňové náklady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VH = zisk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Základ daně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Daň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Čistý zisk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36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Kdy</a:t>
            </a:r>
            <a:r>
              <a:rPr lang="en-US" dirty="0" smtClean="0"/>
              <a:t> </a:t>
            </a:r>
            <a:r>
              <a:rPr lang="en-US" dirty="0" err="1" smtClean="0"/>
              <a:t>mám</a:t>
            </a:r>
            <a:r>
              <a:rPr lang="en-US" dirty="0" smtClean="0"/>
              <a:t> </a:t>
            </a:r>
            <a:r>
              <a:rPr lang="en-US" dirty="0" err="1" smtClean="0"/>
              <a:t>také</a:t>
            </a:r>
            <a:r>
              <a:rPr lang="en-US" dirty="0" smtClean="0"/>
              <a:t> </a:t>
            </a:r>
            <a:r>
              <a:rPr lang="en-US" dirty="0" err="1" smtClean="0"/>
              <a:t>myslet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daně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Nákupy za zahraničí</a:t>
            </a:r>
          </a:p>
          <a:p>
            <a:pPr marL="0" indent="0">
              <a:buNone/>
            </a:pPr>
            <a:r>
              <a:rPr lang="cs-CZ" dirty="0" smtClean="0"/>
              <a:t>Nákupy majetku, včetně toho, co nevypadá jako majetek,</a:t>
            </a:r>
          </a:p>
          <a:p>
            <a:pPr marL="0" indent="0">
              <a:buNone/>
            </a:pPr>
            <a:r>
              <a:rPr lang="cs-CZ" dirty="0" smtClean="0"/>
              <a:t>Nákupy na splátky</a:t>
            </a:r>
          </a:p>
          <a:p>
            <a:pPr marL="0" indent="0">
              <a:buNone/>
            </a:pPr>
            <a:r>
              <a:rPr lang="cs-CZ" dirty="0" smtClean="0"/>
              <a:t>Investice do cizího</a:t>
            </a:r>
          </a:p>
          <a:p>
            <a:pPr marL="0" indent="0">
              <a:buNone/>
            </a:pPr>
            <a:r>
              <a:rPr lang="cs-CZ" dirty="0" smtClean="0"/>
              <a:t>Výpůjčky zařízení</a:t>
            </a:r>
          </a:p>
          <a:p>
            <a:pPr marL="0" indent="0">
              <a:buNone/>
            </a:pPr>
            <a:r>
              <a:rPr lang="cs-CZ" dirty="0" smtClean="0"/>
              <a:t>Placení nákladů na více let</a:t>
            </a:r>
          </a:p>
          <a:p>
            <a:pPr marL="0" indent="0">
              <a:buNone/>
            </a:pPr>
            <a:r>
              <a:rPr lang="cs-CZ" dirty="0" smtClean="0"/>
              <a:t>Uzavírání smluv dle cizího 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7063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1889</TotalTime>
  <Words>607</Words>
  <Application>Microsoft Office PowerPoint</Application>
  <PresentationFormat>Předvádění na obrazovce (4:3)</PresentationFormat>
  <Paragraphs>103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Office Theme</vt:lpstr>
      <vt:lpstr>Uzavírám smlouvu - co je dobré vědět, abych optimalizoval/a daně i nákupem </vt:lpstr>
      <vt:lpstr>Co chci dnes probrat</vt:lpstr>
      <vt:lpstr>Nehmotný majetek</vt:lpstr>
      <vt:lpstr>Hmotný majetek</vt:lpstr>
      <vt:lpstr>Časové rozlišení</vt:lpstr>
      <vt:lpstr>Barter   x  “symbióza”</vt:lpstr>
      <vt:lpstr>Sponzoring má dvě tváře</vt:lpstr>
      <vt:lpstr>Vliv daňově neuznatelného nákladu</vt:lpstr>
      <vt:lpstr>Kdy mám také myslet na daně</vt:lpstr>
      <vt:lpstr>Služby, licence ze zahraničí</vt:lpstr>
      <vt:lpstr>Převodní ceny</vt:lpstr>
      <vt:lpstr>Děkuji Vám za pozornost a přeji hodně štěstí při efektivním uzavírání smluv z daňového pohledu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 a vývoj ve světle daňové podpory, neprobádané možnosti a budoucnost</dc:title>
  <dc:creator>Lenka Mrazova</dc:creator>
  <cp:lastModifiedBy>Přemek</cp:lastModifiedBy>
  <cp:revision>20</cp:revision>
  <dcterms:created xsi:type="dcterms:W3CDTF">2014-04-27T20:33:11Z</dcterms:created>
  <dcterms:modified xsi:type="dcterms:W3CDTF">2014-05-06T08:16:57Z</dcterms:modified>
</cp:coreProperties>
</file>