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26"/>
  </p:notesMasterIdLst>
  <p:handoutMasterIdLst>
    <p:handoutMasterId r:id="rId27"/>
  </p:handoutMasterIdLst>
  <p:sldIdLst>
    <p:sldId id="256" r:id="rId3"/>
    <p:sldId id="260" r:id="rId4"/>
    <p:sldId id="280" r:id="rId5"/>
    <p:sldId id="279" r:id="rId6"/>
    <p:sldId id="259" r:id="rId7"/>
    <p:sldId id="298" r:id="rId8"/>
    <p:sldId id="300" r:id="rId9"/>
    <p:sldId id="302" r:id="rId10"/>
    <p:sldId id="264" r:id="rId11"/>
    <p:sldId id="277" r:id="rId12"/>
    <p:sldId id="278" r:id="rId13"/>
    <p:sldId id="293" r:id="rId14"/>
    <p:sldId id="294" r:id="rId15"/>
    <p:sldId id="286" r:id="rId16"/>
    <p:sldId id="295" r:id="rId17"/>
    <p:sldId id="296" r:id="rId18"/>
    <p:sldId id="281" r:id="rId19"/>
    <p:sldId id="303" r:id="rId20"/>
    <p:sldId id="304" r:id="rId21"/>
    <p:sldId id="305" r:id="rId22"/>
    <p:sldId id="306" r:id="rId23"/>
    <p:sldId id="297" r:id="rId24"/>
    <p:sldId id="258" r:id="rId2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uláš Vargic" initials="MV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06" autoAdjust="0"/>
    <p:restoredTop sz="94655" autoAdjust="0"/>
  </p:normalViewPr>
  <p:slideViewPr>
    <p:cSldViewPr>
      <p:cViewPr>
        <p:scale>
          <a:sx n="100" d="100"/>
          <a:sy n="100" d="100"/>
        </p:scale>
        <p:origin x="-456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346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3184-0717-4F92-9BF9-5C835104F416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097BD-B20D-4E5C-BDE6-1FD6C11D7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98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E0584-352D-46AC-B76B-10AD8260B47F}" type="datetimeFigureOut">
              <a:rPr lang="cs-CZ" smtClean="0"/>
              <a:pPr/>
              <a:t>3. 12. 2013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332BF-42C6-40E2-9814-15DAB6F4C5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11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488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48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48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48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48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48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EEFC-3869-41B5-B9A9-C105DA4A895D}" type="datetimeFigureOut">
              <a:rPr lang="cs-CZ" smtClean="0"/>
              <a:pPr/>
              <a:t>3. 12. 2013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EEFC-3869-41B5-B9A9-C105DA4A895D}" type="datetimeFigureOut">
              <a:rPr lang="cs-CZ" smtClean="0"/>
              <a:pPr/>
              <a:t>3. 12. 2013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07503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57485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EEFC-3869-41B5-B9A9-C105DA4A895D}" type="datetimeFigureOut">
              <a:rPr lang="cs-CZ" smtClean="0"/>
              <a:pPr/>
              <a:t>3. 12. 2013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EEFC-3869-41B5-B9A9-C105DA4A895D}" type="datetimeFigureOut">
              <a:rPr lang="cs-CZ" smtClean="0"/>
              <a:pPr/>
              <a:t>3. 12. 2013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EEFC-3869-41B5-B9A9-C105DA4A895D}" type="datetimeFigureOut">
              <a:rPr lang="cs-CZ" smtClean="0"/>
              <a:pPr/>
              <a:t>3. 12. 2013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 descr="powerpoint_VR6_Page_3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84" y="138"/>
            <a:ext cx="9143632" cy="68577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owerpoint_VR6_Page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" y="276"/>
            <a:ext cx="9143632" cy="6857724"/>
          </a:xfrm>
          <a:prstGeom prst="rect">
            <a:avLst/>
          </a:prstGeom>
        </p:spPr>
      </p:pic>
      <p:pic>
        <p:nvPicPr>
          <p:cNvPr id="4" name="obrázek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165" y="4869159"/>
            <a:ext cx="5995670" cy="1181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424936" cy="11521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Rizika při uzavírání smluv mezi výzkumnou institucí a komerční firmou 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Ideální postup: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sz="2400" dirty="0" smtClean="0"/>
              <a:t>podat </a:t>
            </a:r>
            <a:r>
              <a:rPr lang="cs-CZ" sz="2400" dirty="0"/>
              <a:t>prioritní přihlášku vynálezu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sz="2400" dirty="0" smtClean="0"/>
              <a:t>následně </a:t>
            </a:r>
            <a:r>
              <a:rPr lang="cs-CZ" sz="2400" dirty="0"/>
              <a:t>jednat s partnery (na základě smlouvy o důvěrnosti informací)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sz="2400" dirty="0" smtClean="0"/>
              <a:t>v </a:t>
            </a:r>
            <a:r>
              <a:rPr lang="cs-CZ" sz="2400" dirty="0"/>
              <a:t>okamžiku zveřejnění přihlášky mít již uzavřenu smlouvu o spolupráci, licenci nebo budoucí patent prodat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smtClean="0"/>
              <a:t>Problémy:</a:t>
            </a:r>
          </a:p>
          <a:p>
            <a:pPr marL="0" indent="0" algn="just">
              <a:buNone/>
            </a:pPr>
            <a:r>
              <a:rPr lang="cs-CZ" sz="2400" dirty="0" smtClean="0"/>
              <a:t>padělání</a:t>
            </a:r>
            <a:r>
              <a:rPr lang="cs-CZ" sz="2400" dirty="0"/>
              <a:t>, zahrnutí do stavu techniky, komerční potenciál</a:t>
            </a:r>
          </a:p>
        </p:txBody>
      </p:sp>
    </p:spTree>
    <p:extLst>
      <p:ext uri="{BB962C8B-B14F-4D97-AF65-F5344CB8AC3E}">
        <p14:creationId xmlns:p14="http://schemas.microsoft.com/office/powerpoint/2010/main" val="3259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Rizika smluv mezi výzkumnou institucí a komerční firmou 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204864"/>
            <a:ext cx="8013576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/>
              <a:t>Problematická smluvní ujednání:</a:t>
            </a:r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předsmluvní </a:t>
            </a:r>
            <a:r>
              <a:rPr lang="cs-CZ" sz="1400" i="1" dirty="0"/>
              <a:t>odpovědnost </a:t>
            </a:r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důvěrné </a:t>
            </a:r>
            <a:r>
              <a:rPr lang="cs-CZ" sz="1400" i="1" dirty="0"/>
              <a:t>informace a obchodní tajemství</a:t>
            </a:r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předávání </a:t>
            </a:r>
            <a:r>
              <a:rPr lang="cs-CZ" sz="1400" i="1" dirty="0"/>
              <a:t>podkladů (ujednání o utajení, doručování a převzetí)</a:t>
            </a:r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účel </a:t>
            </a:r>
            <a:r>
              <a:rPr lang="cs-CZ" sz="1400" i="1" dirty="0"/>
              <a:t>smlouvy</a:t>
            </a:r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spolumajitelství</a:t>
            </a:r>
            <a:endParaRPr lang="cs-CZ" sz="1400" i="1" dirty="0"/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další </a:t>
            </a:r>
            <a:r>
              <a:rPr lang="cs-CZ" sz="1400" i="1" dirty="0"/>
              <a:t>licencování</a:t>
            </a:r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další </a:t>
            </a:r>
            <a:r>
              <a:rPr lang="cs-CZ" sz="1400" i="1" dirty="0"/>
              <a:t>využívání výsledku (výhradní x nevýhradní licence, zpětné licence)</a:t>
            </a:r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další </a:t>
            </a:r>
            <a:r>
              <a:rPr lang="cs-CZ" sz="1400" i="1" dirty="0"/>
              <a:t>zlepšování</a:t>
            </a:r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řešení </a:t>
            </a:r>
            <a:r>
              <a:rPr lang="cs-CZ" sz="1400" i="1" dirty="0"/>
              <a:t>souběhů a kolizí</a:t>
            </a:r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administrace </a:t>
            </a:r>
            <a:r>
              <a:rPr lang="cs-CZ" sz="1400" i="1" dirty="0"/>
              <a:t>zajištění právní ochrany, poplatky, odměny</a:t>
            </a:r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zaměstnanci</a:t>
            </a:r>
            <a:endParaRPr lang="cs-CZ" sz="1400" i="1" dirty="0"/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stav </a:t>
            </a:r>
            <a:r>
              <a:rPr lang="cs-CZ" sz="1400" i="1" dirty="0"/>
              <a:t>po ukončení smlouvy</a:t>
            </a:r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neplatnost </a:t>
            </a:r>
            <a:r>
              <a:rPr lang="cs-CZ" sz="1400" i="1" dirty="0"/>
              <a:t>části smlouvy</a:t>
            </a:r>
          </a:p>
          <a:p>
            <a:pPr>
              <a:spcBef>
                <a:spcPts val="200"/>
              </a:spcBef>
              <a:buFont typeface="Symbol" panose="05050102010706020507" pitchFamily="18" charset="2"/>
              <a:buChar char="-"/>
            </a:pPr>
            <a:r>
              <a:rPr lang="cs-CZ" sz="1400" i="1" dirty="0" smtClean="0"/>
              <a:t>rozhodné </a:t>
            </a:r>
            <a:r>
              <a:rPr lang="cs-CZ" sz="1400" i="1" dirty="0"/>
              <a:t>právo</a:t>
            </a:r>
          </a:p>
        </p:txBody>
      </p:sp>
    </p:spTree>
    <p:extLst>
      <p:ext uri="{BB962C8B-B14F-4D97-AF65-F5344CB8AC3E}">
        <p14:creationId xmlns:p14="http://schemas.microsoft.com/office/powerpoint/2010/main" val="42706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powerpoint_VR6_Page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" y="138"/>
            <a:ext cx="9143632" cy="6857724"/>
          </a:xfrm>
          <a:prstGeom prst="rect">
            <a:avLst/>
          </a:prstGeom>
        </p:spPr>
      </p:pic>
      <p:sp>
        <p:nvSpPr>
          <p:cNvPr id="5" name="Nadpis 3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872208"/>
          </a:xfrm>
        </p:spPr>
        <p:txBody>
          <a:bodyPr>
            <a:noAutofit/>
          </a:bodyPr>
          <a:lstStyle/>
          <a:p>
            <a:r>
              <a:rPr lang="cs-CZ" sz="4800" dirty="0">
                <a:solidFill>
                  <a:schemeClr val="bg1">
                    <a:lumMod val="95000"/>
                  </a:schemeClr>
                </a:solidFill>
              </a:rPr>
              <a:t>II. Řešení právních vztahů k výsledkům výzkumu a vývoje (</a:t>
            </a:r>
            <a:r>
              <a:rPr lang="cs-CZ" sz="4800" dirty="0" err="1">
                <a:solidFill>
                  <a:schemeClr val="bg1">
                    <a:lumMod val="95000"/>
                  </a:schemeClr>
                </a:solidFill>
              </a:rPr>
              <a:t>VaV</a:t>
            </a:r>
            <a:r>
              <a:rPr lang="cs-CZ" sz="4800" dirty="0">
                <a:solidFill>
                  <a:schemeClr val="bg1">
                    <a:lumMod val="95000"/>
                  </a:schemeClr>
                </a:solidFill>
              </a:rPr>
              <a:t>) s účastí veřejných zdrojů </a:t>
            </a:r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838200" y="4077072"/>
            <a:ext cx="77724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7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Nadpis 3"/>
          <p:cNvSpPr txBox="1">
            <a:spLocks/>
          </p:cNvSpPr>
          <p:nvPr/>
        </p:nvSpPr>
        <p:spPr>
          <a:xfrm>
            <a:off x="870595" y="4116685"/>
            <a:ext cx="77724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9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52928" cy="1152128"/>
          </a:xfrm>
        </p:spPr>
        <p:txBody>
          <a:bodyPr>
            <a:noAutofit/>
          </a:bodyPr>
          <a:lstStyle/>
          <a:p>
            <a:r>
              <a:rPr lang="cs-CZ" sz="3500" b="1" dirty="0"/>
              <a:t>  Zákon č. 130/2002 Sb. o podpoře výzkumu, experimentálního vývoje a inovací </a:t>
            </a:r>
            <a:endParaRPr lang="en-GB" sz="35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05275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cs-CZ" sz="2800" dirty="0" smtClean="0"/>
              <a:t>Základní principy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2800" dirty="0" smtClean="0"/>
              <a:t>Výsledky VaV jako duševní vlastnictví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cs-CZ" sz="2800" dirty="0" smtClean="0"/>
              <a:t>Smlouva o poskytnutí podpory dle § 9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2800" dirty="0" smtClean="0"/>
              <a:t>Smlouva o využití výsledků </a:t>
            </a:r>
            <a:r>
              <a:rPr lang="cs-CZ" sz="2800" dirty="0" err="1" smtClean="0"/>
              <a:t>VaV</a:t>
            </a:r>
            <a:r>
              <a:rPr lang="cs-CZ" sz="2800" dirty="0" smtClean="0"/>
              <a:t> dle § 11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2800" dirty="0" smtClean="0"/>
              <a:t>Pravidla úpravy práv k výsledkům </a:t>
            </a:r>
            <a:r>
              <a:rPr lang="cs-CZ" sz="2800" dirty="0" err="1" smtClean="0"/>
              <a:t>VaV</a:t>
            </a:r>
            <a:r>
              <a:rPr lang="cs-CZ" sz="2800" dirty="0" smtClean="0"/>
              <a:t> dle § 16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16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8856984" cy="1224136"/>
          </a:xfrm>
        </p:spPr>
        <p:txBody>
          <a:bodyPr>
            <a:noAutofit/>
          </a:bodyPr>
          <a:lstStyle/>
          <a:p>
            <a:r>
              <a:rPr lang="cs-CZ" sz="4000" b="1" dirty="0"/>
              <a:t>Zákon č. 130/2002 Sb. a komerční využívání výsledků </a:t>
            </a:r>
            <a:r>
              <a:rPr lang="cs-CZ" sz="4000" b="1" dirty="0" err="1" smtClean="0"/>
              <a:t>VaV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88843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§ 16 odst. 3</a:t>
            </a:r>
          </a:p>
          <a:p>
            <a:pPr marL="0" indent="0" algn="just">
              <a:buNone/>
            </a:pPr>
            <a:r>
              <a:rPr lang="cs-CZ" i="1" dirty="0"/>
              <a:t>Práva k výsledkům činnosti ve výzkumu, vývoji a inovacích, která není veřejnou zakázkou, </a:t>
            </a:r>
            <a:r>
              <a:rPr lang="cs-CZ" i="1" u="sng" dirty="0"/>
              <a:t>patří příjemci</a:t>
            </a:r>
            <a:r>
              <a:rPr lang="cs-CZ" i="1" dirty="0"/>
              <a:t>. Příjemce, který není fyzickou osobou, upraví způsob nakládání s výsledky svým </a:t>
            </a:r>
            <a:r>
              <a:rPr lang="cs-CZ" i="1" u="sng" dirty="0"/>
              <a:t>vnitřním předpisem</a:t>
            </a:r>
            <a:r>
              <a:rPr lang="cs-CZ" i="1" dirty="0"/>
              <a:t>.</a:t>
            </a: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§ </a:t>
            </a:r>
            <a:r>
              <a:rPr lang="cs-CZ" b="1" dirty="0"/>
              <a:t>16 odst. 4 </a:t>
            </a:r>
          </a:p>
          <a:p>
            <a:pPr marL="0" indent="0" algn="just">
              <a:buNone/>
            </a:pPr>
            <a:r>
              <a:rPr lang="cs-CZ" i="1" dirty="0"/>
              <a:t>Pro využití výsledků, s výjimkou ustanovení podle odstavců 1 a 2, platí, že v případě</a:t>
            </a:r>
            <a:endParaRPr lang="cs-CZ" dirty="0"/>
          </a:p>
          <a:p>
            <a:pPr marL="0" indent="0" algn="just">
              <a:buNone/>
            </a:pPr>
            <a:r>
              <a:rPr lang="cs-CZ" i="1" dirty="0"/>
              <a:t> a) výsledku </a:t>
            </a:r>
            <a:r>
              <a:rPr lang="cs-CZ" i="1" u="sng" dirty="0"/>
              <a:t>plně</a:t>
            </a:r>
            <a:r>
              <a:rPr lang="cs-CZ" i="1" dirty="0"/>
              <a:t> financovaného z veřejných prostředků je příjemce povinen zpřístupnit výsledky za stejných podmínek, stanovených ve smlouvě o využití výsledků, všem zájemcům o jejich využití, pokud předpisy Evropských společenství nestanoví jinak (zemědělství a rybolov),</a:t>
            </a:r>
            <a:endParaRPr lang="cs-CZ" dirty="0"/>
          </a:p>
          <a:p>
            <a:pPr marL="0" indent="0" algn="just">
              <a:buNone/>
            </a:pPr>
            <a:r>
              <a:rPr lang="cs-CZ" i="1" dirty="0"/>
              <a:t> b) výsledku financovaného z veřejných prostředků ve výši </a:t>
            </a:r>
            <a:r>
              <a:rPr lang="cs-CZ" i="1" u="sng" dirty="0"/>
              <a:t>přesahující 50 % a nižší než 100 %</a:t>
            </a:r>
            <a:r>
              <a:rPr lang="cs-CZ" i="1" dirty="0"/>
              <a:t> výše nákladů projektu je příjemce povinen za podmínek stanovených ve smlouvě o využití výsledků přednostně poskytnout výsledky těm subjektům, které se na podpoře z neveřejných zdrojů podílely,</a:t>
            </a:r>
            <a:endParaRPr lang="cs-CZ" dirty="0"/>
          </a:p>
          <a:p>
            <a:pPr marL="0" indent="0" algn="just">
              <a:buNone/>
            </a:pPr>
            <a:r>
              <a:rPr lang="cs-CZ" i="1" dirty="0"/>
              <a:t> c) výsledku podílově financovaného z veřejných prostředků ve výši </a:t>
            </a:r>
            <a:r>
              <a:rPr lang="cs-CZ" i="1" u="sng" dirty="0"/>
              <a:t>dosahující 50 % nebo méně</a:t>
            </a:r>
            <a:r>
              <a:rPr lang="cs-CZ" i="1" dirty="0"/>
              <a:t> nákladů projektu musí být součástí smlouvy o využití výsledků dohoda o způsobu a termínech využití výsledků s těmi subjekty, které se na podpoře z neveřejných zdrojů podílely,</a:t>
            </a:r>
            <a:endParaRPr lang="cs-CZ" dirty="0"/>
          </a:p>
          <a:p>
            <a:pPr marL="0" indent="0" algn="just">
              <a:buNone/>
            </a:pPr>
            <a:r>
              <a:rPr lang="cs-CZ" i="1" dirty="0"/>
              <a:t> d) </a:t>
            </a:r>
            <a:r>
              <a:rPr lang="cs-CZ" i="1" u="sng" dirty="0"/>
              <a:t>nevyužití</a:t>
            </a:r>
            <a:r>
              <a:rPr lang="cs-CZ" i="1" dirty="0"/>
              <a:t> výsledků podílově financovaného z veřejných a z jiných prostředků způsobem a v době stanovené ve smlouvě o využití výsledků je příjemce povinen poskytnout dosažené výsledky k využití za nediskriminujících podmínek za tržní cenu všem zájemcům.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8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8856984" cy="1224136"/>
          </a:xfrm>
        </p:spPr>
        <p:txBody>
          <a:bodyPr>
            <a:noAutofit/>
          </a:bodyPr>
          <a:lstStyle/>
          <a:p>
            <a:r>
              <a:rPr lang="cs-CZ" sz="4000" b="1" dirty="0"/>
              <a:t>Zákon č. 130/2002 Sb. a komerční využívání výsledků </a:t>
            </a:r>
            <a:r>
              <a:rPr lang="cs-CZ" sz="4000" b="1" dirty="0" err="1" smtClean="0"/>
              <a:t>VaV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88843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b="1" dirty="0"/>
              <a:t>Z důvodových zpráv k § 16: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i="1" dirty="0"/>
              <a:t>„Předkládaný návrh je založen na principu, že </a:t>
            </a:r>
            <a:r>
              <a:rPr lang="cs-CZ" i="1" u="sng" dirty="0"/>
              <a:t>stát nepodporuje aplikovaný výzkum a vývoj primárně proto, aby se bezprostředně podílel na finančních přínosech z využití výsledků výzkumu a vývoje</a:t>
            </a:r>
            <a:r>
              <a:rPr lang="cs-CZ" i="1" dirty="0"/>
              <a:t>, které podporuje plně nebo podílově, ale proto, aby zvýšil konkurenční schopnost domácí ekonomiky, zvýšil počet pracovních míst atd. Prospěchem státu jsou pak především zvýšené daně prosperujících firem a snížené sociální výdaje. Tímto uspořádáním stát také </a:t>
            </a:r>
            <a:r>
              <a:rPr lang="cs-CZ" i="1" u="sng" dirty="0"/>
              <a:t>motivuje podnikatelské prostředí</a:t>
            </a:r>
            <a:r>
              <a:rPr lang="cs-CZ" i="1" dirty="0"/>
              <a:t> k vyhledávání inovačních příležitostí a kontaktů s výzkumnou základnou mnohem více než požadováním přímého podílu na zisku dosaženého využitím výsledku výzkumu. Navržená úprava </a:t>
            </a:r>
            <a:r>
              <a:rPr lang="cs-CZ" i="1" u="sng" dirty="0"/>
              <a:t>respektuje práva původců, autorů i příjemců</a:t>
            </a:r>
            <a:r>
              <a:rPr lang="cs-CZ" i="1" dirty="0"/>
              <a:t>.“</a:t>
            </a:r>
            <a:endParaRPr lang="cs-CZ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cs-CZ" i="1" dirty="0" smtClean="0"/>
              <a:t>Odkazy </a:t>
            </a:r>
            <a:r>
              <a:rPr lang="cs-CZ" i="1" dirty="0"/>
              <a:t>na práva autorů se vypouštějí jako nadbytečné, neboť </a:t>
            </a:r>
            <a:r>
              <a:rPr lang="cs-CZ" i="1" u="sng" dirty="0"/>
              <a:t>platí zvláštní právní předpisy</a:t>
            </a:r>
            <a:r>
              <a:rPr lang="cs-CZ" i="1" dirty="0"/>
              <a:t>.</a:t>
            </a:r>
            <a:endParaRPr lang="cs-CZ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cs-CZ" i="1" u="sng" dirty="0" smtClean="0"/>
              <a:t>Je-li </a:t>
            </a:r>
            <a:r>
              <a:rPr lang="cs-CZ" i="1" u="sng" dirty="0"/>
              <a:t>původcem výsledku fyzická osoba, ale příjemcem podpory její zaměstnavatel</a:t>
            </a:r>
            <a:r>
              <a:rPr lang="cs-CZ" i="1" dirty="0"/>
              <a:t>, aplikuje se úprava o zaměstnaneckých vynálezech podle zákona č. 527/1990 Sb.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2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8856984" cy="1224136"/>
          </a:xfrm>
        </p:spPr>
        <p:txBody>
          <a:bodyPr>
            <a:noAutofit/>
          </a:bodyPr>
          <a:lstStyle/>
          <a:p>
            <a:r>
              <a:rPr lang="cs-CZ" sz="4000" b="1" dirty="0"/>
              <a:t>Zákon č. 130/2002 Sb. a komerční využívání výsledků </a:t>
            </a:r>
            <a:r>
              <a:rPr lang="cs-CZ" sz="4000" b="1" dirty="0" err="1" smtClean="0"/>
              <a:t>VaV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348880"/>
            <a:ext cx="7272808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Pracovní závěr:</a:t>
            </a:r>
          </a:p>
          <a:p>
            <a:pPr marL="0" indent="0" algn="just">
              <a:buNone/>
            </a:pPr>
            <a:r>
              <a:rPr lang="cs-CZ" sz="2400" dirty="0" err="1"/>
              <a:t>Ust</a:t>
            </a:r>
            <a:r>
              <a:rPr lang="cs-CZ" sz="2400" dirty="0"/>
              <a:t>. § 16 není lex </a:t>
            </a:r>
            <a:r>
              <a:rPr lang="cs-CZ" sz="2400" dirty="0" err="1"/>
              <a:t>specialis</a:t>
            </a:r>
            <a:r>
              <a:rPr lang="cs-CZ" sz="2400" dirty="0"/>
              <a:t> vůči ostatním zákonům práva duševního vlastnictví, ale je ustanovením přinejlepším konkurenčním, takže obecně nezavádí přednost, ale pouze souběh, popř. kolizi s právy k duševnímu vlastnictví, která budou náležet přímo tvůrcům (zaměstnancům, studentům a podobným osobám) a zaměstnavatelům těchto zaměstnanců, podle jiných právních předpisů a mezinárodních smluv.</a:t>
            </a:r>
          </a:p>
        </p:txBody>
      </p:sp>
    </p:spTree>
    <p:extLst>
      <p:ext uri="{BB962C8B-B14F-4D97-AF65-F5344CB8AC3E}">
        <p14:creationId xmlns:p14="http://schemas.microsoft.com/office/powerpoint/2010/main" val="9146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Právní dopady účasti studentů na </a:t>
            </a:r>
            <a:r>
              <a:rPr lang="cs-CZ" b="1" dirty="0" err="1"/>
              <a:t>VaV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05275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cs-CZ" sz="2400" dirty="0"/>
              <a:t>převoditelnost a nepřevoditelnost práv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navrácení </a:t>
            </a:r>
            <a:r>
              <a:rPr lang="cs-CZ" sz="2400" dirty="0"/>
              <a:t>práv původci při nevyužití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odměna </a:t>
            </a:r>
            <a:r>
              <a:rPr lang="cs-CZ" sz="2400" dirty="0"/>
              <a:t>a dodatečná odměna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osobnostní </a:t>
            </a:r>
            <a:r>
              <a:rPr lang="cs-CZ" sz="2400" dirty="0"/>
              <a:t>práva (např. právo osobovat si objevitelství, původcovství či autorství)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vnitřní </a:t>
            </a:r>
            <a:r>
              <a:rPr lang="cs-CZ" sz="2400" dirty="0"/>
              <a:t>předpisy (viz § 16 odst. 3 zákona č. 130/2002 Sb.)</a:t>
            </a:r>
          </a:p>
        </p:txBody>
      </p:sp>
    </p:spTree>
    <p:extLst>
      <p:ext uri="{BB962C8B-B14F-4D97-AF65-F5344CB8AC3E}">
        <p14:creationId xmlns:p14="http://schemas.microsoft.com/office/powerpoint/2010/main" val="18844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52128"/>
          </a:xfrm>
        </p:spPr>
        <p:txBody>
          <a:bodyPr>
            <a:normAutofit/>
          </a:bodyPr>
          <a:lstStyle/>
          <a:p>
            <a:r>
              <a:rPr lang="cs-CZ" b="1" dirty="0" smtClean="0"/>
              <a:t>Školní dílo a </a:t>
            </a:r>
            <a:r>
              <a:rPr lang="cs-CZ" b="1" dirty="0" err="1" smtClean="0"/>
              <a:t>VaV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05275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definice </a:t>
            </a:r>
            <a:r>
              <a:rPr lang="cs-CZ" sz="2400" dirty="0"/>
              <a:t>školního díla je obsažena v § 35 odst. 3 </a:t>
            </a:r>
            <a:r>
              <a:rPr lang="cs-CZ" sz="2400" dirty="0" smtClean="0"/>
              <a:t>autorského zákona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dílo </a:t>
            </a:r>
            <a:r>
              <a:rPr lang="cs-CZ" sz="2400" dirty="0"/>
              <a:t>(nebo výkon či záznam) vytvořené žákem/studentem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/>
              <a:t>ke splnění školních nebo studijních povinností, </a:t>
            </a:r>
            <a:endParaRPr lang="cs-CZ" sz="2400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vyplývajících z </a:t>
            </a:r>
            <a:r>
              <a:rPr lang="cs-CZ" sz="2400" dirty="0"/>
              <a:t>jeho právního vztahu ke škole nebo školskému </a:t>
            </a:r>
            <a:r>
              <a:rPr lang="cs-CZ" sz="2400" dirty="0" smtClean="0"/>
              <a:t>či vzdělávacímu </a:t>
            </a:r>
            <a:r>
              <a:rPr lang="cs-CZ" sz="2400" dirty="0"/>
              <a:t>zařízení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84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52128"/>
          </a:xfrm>
        </p:spPr>
        <p:txBody>
          <a:bodyPr>
            <a:normAutofit/>
          </a:bodyPr>
          <a:lstStyle/>
          <a:p>
            <a:r>
              <a:rPr lang="cs-CZ" b="1" dirty="0" smtClean="0"/>
              <a:t>Školní vs</a:t>
            </a:r>
            <a:r>
              <a:rPr lang="cs-CZ" b="1" dirty="0"/>
              <a:t>.</a:t>
            </a:r>
            <a:r>
              <a:rPr lang="cs-CZ" b="1" dirty="0" smtClean="0"/>
              <a:t> zaměstnanecké dílo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05275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pokud se na díle podílejí student a pedagog – spoluautorství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/>
              <a:t>dílo, které </a:t>
            </a:r>
            <a:r>
              <a:rPr lang="cs-CZ" sz="2400" dirty="0" smtClean="0"/>
              <a:t>vzniklo společnou </a:t>
            </a:r>
            <a:r>
              <a:rPr lang="cs-CZ" sz="2400" dirty="0"/>
              <a:t>tvůrčí činností dvou nebo více autorů jako </a:t>
            </a:r>
            <a:r>
              <a:rPr lang="cs-CZ" sz="2400" dirty="0" smtClean="0"/>
              <a:t>dílo jediné</a:t>
            </a:r>
            <a:r>
              <a:rPr lang="cs-CZ" sz="2400" dirty="0"/>
              <a:t>, </a:t>
            </a:r>
            <a:endParaRPr lang="cs-CZ" sz="2400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tvůrčí </a:t>
            </a:r>
            <a:r>
              <a:rPr lang="cs-CZ" sz="2400" dirty="0"/>
              <a:t>činnost </a:t>
            </a:r>
            <a:r>
              <a:rPr lang="cs-CZ" sz="2400" dirty="0" smtClean="0"/>
              <a:t>musí probíhat ve </a:t>
            </a:r>
            <a:r>
              <a:rPr lang="cs-CZ" sz="2400" dirty="0"/>
              <a:t>stejném oboru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tvůrčí </a:t>
            </a:r>
            <a:r>
              <a:rPr lang="cs-CZ" sz="2400" dirty="0"/>
              <a:t>činnost musí probíhat </a:t>
            </a:r>
            <a:r>
              <a:rPr lang="cs-CZ" sz="2400" dirty="0" smtClean="0"/>
              <a:t>společně až </a:t>
            </a:r>
            <a:r>
              <a:rPr lang="cs-CZ" sz="2400" dirty="0"/>
              <a:t>do doby dokončení díla. </a:t>
            </a:r>
            <a:endParaRPr lang="cs-CZ" sz="2400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není </a:t>
            </a:r>
            <a:r>
              <a:rPr lang="cs-CZ" sz="2400" dirty="0"/>
              <a:t>rozhodující, zda </a:t>
            </a:r>
            <a:r>
              <a:rPr lang="cs-CZ" sz="2400" dirty="0" smtClean="0"/>
              <a:t>vklad autorů odlišit</a:t>
            </a:r>
            <a:r>
              <a:rPr lang="cs-CZ" sz="2400" dirty="0"/>
              <a:t>, </a:t>
            </a:r>
            <a:endParaRPr lang="cs-CZ" sz="2400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vklady nemohou </a:t>
            </a:r>
            <a:r>
              <a:rPr lang="cs-CZ" sz="2400" dirty="0"/>
              <a:t>být způsobilé k samostatnému užití</a:t>
            </a:r>
          </a:p>
        </p:txBody>
      </p:sp>
    </p:spTree>
    <p:extLst>
      <p:ext uri="{BB962C8B-B14F-4D97-AF65-F5344CB8AC3E}">
        <p14:creationId xmlns:p14="http://schemas.microsoft.com/office/powerpoint/2010/main" val="32063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powerpoint_VR6_Page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138"/>
            <a:ext cx="9143632" cy="6857724"/>
          </a:xfrm>
          <a:prstGeom prst="rect">
            <a:avLst/>
          </a:prstGeom>
        </p:spPr>
      </p:pic>
      <p:sp>
        <p:nvSpPr>
          <p:cNvPr id="5" name="Nadpis 3"/>
          <p:cNvSpPr>
            <a:spLocks noGrp="1"/>
          </p:cNvSpPr>
          <p:nvPr>
            <p:ph type="ctrTitle"/>
          </p:nvPr>
        </p:nvSpPr>
        <p:spPr>
          <a:xfrm>
            <a:off x="539552" y="1916833"/>
            <a:ext cx="8071048" cy="1872208"/>
          </a:xfrm>
        </p:spPr>
        <p:txBody>
          <a:bodyPr>
            <a:noAutofit/>
          </a:bodyPr>
          <a:lstStyle/>
          <a:p>
            <a:r>
              <a:rPr lang="cs-CZ" sz="4800" dirty="0">
                <a:solidFill>
                  <a:schemeClr val="bg1">
                    <a:lumMod val="95000"/>
                  </a:schemeClr>
                </a:solidFill>
              </a:rPr>
              <a:t>I. Právní rámec smluvního výzkumu a výzkumu na zakázku</a:t>
            </a:r>
            <a:r>
              <a:rPr lang="cs-CZ" sz="4800" dirty="0"/>
              <a:t> </a:t>
            </a:r>
            <a:endParaRPr lang="cs-CZ" sz="4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838200" y="4077072"/>
            <a:ext cx="77724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7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Nadpis 3"/>
          <p:cNvSpPr txBox="1">
            <a:spLocks/>
          </p:cNvSpPr>
          <p:nvPr/>
        </p:nvSpPr>
        <p:spPr>
          <a:xfrm>
            <a:off x="874787" y="3645024"/>
            <a:ext cx="77724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chemeClr val="bg1">
                    <a:lumMod val="75000"/>
                  </a:schemeClr>
                </a:solidFill>
              </a:rPr>
              <a:t>(Mgr. Jan Plšek, advokátní koncipient)</a:t>
            </a:r>
            <a:endParaRPr lang="cs-CZ" sz="3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52128"/>
          </a:xfrm>
        </p:spPr>
        <p:txBody>
          <a:bodyPr>
            <a:normAutofit/>
          </a:bodyPr>
          <a:lstStyle/>
          <a:p>
            <a:r>
              <a:rPr lang="cs-CZ" b="1" dirty="0" smtClean="0"/>
              <a:t>Výkon spoluautorských práv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05275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za pedagoga/výzkumníka v pracovním poměru  vykonává majetková práva zaměstnavatel - univerzita</a:t>
            </a:r>
            <a:endParaRPr lang="cs-CZ" sz="2400" dirty="0"/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student vykonává svá práva sám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škola má právo </a:t>
            </a:r>
            <a:r>
              <a:rPr lang="cs-CZ" sz="2400" dirty="0"/>
              <a:t>na uzavření licenční smlouvy o užití školního </a:t>
            </a:r>
            <a:r>
              <a:rPr lang="cs-CZ" sz="2400" dirty="0" smtClean="0"/>
              <a:t>díla. Odpírá-li </a:t>
            </a:r>
            <a:r>
              <a:rPr lang="cs-CZ" sz="2400" dirty="0"/>
              <a:t>autor takového díla udělit svolení bez závažného důvodu, </a:t>
            </a:r>
            <a:r>
              <a:rPr lang="cs-CZ" sz="2400" dirty="0" smtClean="0"/>
              <a:t>lze se </a:t>
            </a:r>
            <a:r>
              <a:rPr lang="cs-CZ" sz="2400" dirty="0"/>
              <a:t>domáhat nahrazení chybějícího projevu jeho vůle u soudu. </a:t>
            </a:r>
          </a:p>
        </p:txBody>
      </p:sp>
    </p:spTree>
    <p:extLst>
      <p:ext uri="{BB962C8B-B14F-4D97-AF65-F5344CB8AC3E}">
        <p14:creationId xmlns:p14="http://schemas.microsoft.com/office/powerpoint/2010/main" val="5140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52128"/>
          </a:xfrm>
        </p:spPr>
        <p:txBody>
          <a:bodyPr>
            <a:normAutofit/>
          </a:bodyPr>
          <a:lstStyle/>
          <a:p>
            <a:r>
              <a:rPr lang="cs-CZ" b="1" dirty="0" smtClean="0"/>
              <a:t>Výkon spoluautorských práv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05275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cs-CZ" sz="2400" dirty="0"/>
              <a:t>autor školního díla své dílo užít či poskytnout jinému licenci, není-li to v rozporu s oprávněnými zájmy školy – v případě spoluautorství musí mít souhlas ostatních autorů – de facto školy samotné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škola je oprávněna </a:t>
            </a:r>
            <a:r>
              <a:rPr lang="cs-CZ" sz="2400" dirty="0"/>
              <a:t>požadovat, aby </a:t>
            </a:r>
            <a:r>
              <a:rPr lang="cs-CZ" sz="2400" dirty="0" smtClean="0"/>
              <a:t>student z </a:t>
            </a:r>
            <a:r>
              <a:rPr lang="cs-CZ" sz="2400" dirty="0"/>
              <a:t>výdělku jím dosaženého </a:t>
            </a:r>
            <a:r>
              <a:rPr lang="cs-CZ" sz="2400" dirty="0" smtClean="0"/>
              <a:t>užitím </a:t>
            </a:r>
            <a:r>
              <a:rPr lang="cs-CZ" sz="2400" dirty="0"/>
              <a:t>díla či poskytnutím licence </a:t>
            </a:r>
            <a:r>
              <a:rPr lang="cs-CZ" sz="2400" dirty="0" smtClean="0"/>
              <a:t>přiměřeně </a:t>
            </a:r>
            <a:r>
              <a:rPr lang="cs-CZ" sz="2400" dirty="0"/>
              <a:t>přispěl na úhradu nákladů, které na vytvoření díla vynaložily, </a:t>
            </a:r>
            <a:endParaRPr lang="cs-CZ" sz="2400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podle </a:t>
            </a:r>
            <a:r>
              <a:rPr lang="cs-CZ" sz="2400" dirty="0"/>
              <a:t>okolností až do jejich skutečné </a:t>
            </a:r>
            <a:r>
              <a:rPr lang="cs-CZ" sz="2400" dirty="0" smtClean="0"/>
              <a:t>výše</a:t>
            </a:r>
            <a:r>
              <a:rPr lang="cs-CZ" sz="2400" dirty="0"/>
              <a:t>,</a:t>
            </a:r>
            <a:endParaRPr lang="cs-CZ" sz="2400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cs-CZ" sz="2400" dirty="0" smtClean="0"/>
              <a:t>přihlédne se </a:t>
            </a:r>
            <a:r>
              <a:rPr lang="cs-CZ" sz="2400" dirty="0"/>
              <a:t>k výši výdělku dosaženého </a:t>
            </a:r>
            <a:r>
              <a:rPr lang="cs-CZ" sz="2400" dirty="0" smtClean="0"/>
              <a:t>školou,</a:t>
            </a:r>
            <a:endParaRPr lang="cs-CZ" sz="2400" dirty="0"/>
          </a:p>
          <a:p>
            <a:pPr>
              <a:buFont typeface="Symbol" panose="05050102010706020507" pitchFamily="18" charset="2"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705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powerpoint_VR6_Page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" y="138"/>
            <a:ext cx="9143632" cy="6857724"/>
          </a:xfrm>
          <a:prstGeom prst="rect">
            <a:avLst/>
          </a:prstGeom>
        </p:spPr>
      </p:pic>
      <p:sp>
        <p:nvSpPr>
          <p:cNvPr id="5" name="Nadpis 3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872208"/>
          </a:xfrm>
        </p:spPr>
        <p:txBody>
          <a:bodyPr>
            <a:noAutofit/>
          </a:bodyPr>
          <a:lstStyle/>
          <a:p>
            <a:r>
              <a:rPr lang="cs-CZ" sz="4800" dirty="0" smtClean="0"/>
              <a:t>III. Diskuze</a:t>
            </a:r>
            <a:endParaRPr lang="cs-CZ" sz="4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838200" y="4077072"/>
            <a:ext cx="77724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7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Nadpis 3"/>
          <p:cNvSpPr txBox="1">
            <a:spLocks/>
          </p:cNvSpPr>
          <p:nvPr/>
        </p:nvSpPr>
        <p:spPr>
          <a:xfrm>
            <a:off x="870595" y="4116685"/>
            <a:ext cx="77724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werpoint_VR6_Page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" y="138"/>
            <a:ext cx="9143632" cy="6857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Charakter výsledku </a:t>
            </a:r>
            <a:r>
              <a:rPr lang="cs-CZ" b="1" dirty="0" err="1"/>
              <a:t>VaV</a:t>
            </a:r>
            <a:r>
              <a:rPr lang="cs-CZ" b="1" dirty="0"/>
              <a:t> </a:t>
            </a:r>
            <a:r>
              <a:rPr lang="cs-CZ" b="1" dirty="0" smtClean="0"/>
              <a:t>a </a:t>
            </a:r>
            <a:r>
              <a:rPr lang="cs-CZ" b="1" dirty="0"/>
              <a:t>nástroje právní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312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 smtClean="0"/>
              <a:t>a) Know </a:t>
            </a:r>
            <a:r>
              <a:rPr lang="cs-CZ" sz="2400" b="1" dirty="0"/>
              <a:t>how, vědecký </a:t>
            </a:r>
            <a:r>
              <a:rPr lang="cs-CZ" sz="2400" b="1" dirty="0" smtClean="0"/>
              <a:t>objev </a:t>
            </a:r>
          </a:p>
          <a:p>
            <a:pPr marL="0" indent="0" algn="just">
              <a:buNone/>
            </a:pPr>
            <a:r>
              <a:rPr lang="cs-CZ" sz="2400" dirty="0" smtClean="0"/>
              <a:t>obchodní </a:t>
            </a:r>
            <a:r>
              <a:rPr lang="cs-CZ" sz="2400" dirty="0"/>
              <a:t>tajemství, důvěrné informace, smluvní ochrana, ochrana osobnostních práv, nekalá soutěž, konkurenční doložky, zákaz konkurence, povinnost mlčenlivosti, vnitřní </a:t>
            </a:r>
            <a:r>
              <a:rPr lang="cs-CZ" sz="2400" dirty="0" smtClean="0"/>
              <a:t>předpisy</a:t>
            </a:r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r>
              <a:rPr lang="cs-CZ" sz="2400" b="1" dirty="0" smtClean="0"/>
              <a:t>b) Vynálezy, nové technické řešení, nový design </a:t>
            </a:r>
          </a:p>
          <a:p>
            <a:pPr marL="0" indent="0" algn="just">
              <a:buNone/>
            </a:pPr>
            <a:r>
              <a:rPr lang="cs-CZ" sz="2400" dirty="0" smtClean="0"/>
              <a:t>patenty, </a:t>
            </a:r>
            <a:r>
              <a:rPr lang="cs-CZ" sz="2400" dirty="0"/>
              <a:t>zlepšovací návrhy, užitné vzory, průmyslové vzory, ochranné </a:t>
            </a:r>
            <a:r>
              <a:rPr lang="cs-CZ" sz="2400" dirty="0" smtClean="0"/>
              <a:t>známky</a:t>
            </a:r>
            <a:endParaRPr lang="cs-CZ" sz="24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627784" y="5589240"/>
            <a:ext cx="396044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Problém: převod x licence</a:t>
            </a:r>
            <a:endParaRPr lang="cs-CZ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41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52128"/>
          </a:xfrm>
        </p:spPr>
        <p:txBody>
          <a:bodyPr>
            <a:normAutofit/>
          </a:bodyPr>
          <a:lstStyle/>
          <a:p>
            <a:r>
              <a:rPr lang="cs-CZ" sz="4000" b="1" dirty="0"/>
              <a:t>Souběhy a kolize práv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060849"/>
            <a:ext cx="7488832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Příklad: </a:t>
            </a:r>
            <a:r>
              <a:rPr lang="cs-CZ" sz="2400" dirty="0" smtClean="0"/>
              <a:t>Vědecké </a:t>
            </a:r>
            <a:r>
              <a:rPr lang="cs-CZ" sz="2400" dirty="0"/>
              <a:t>objevy, technické postupy či zlepšení, které ještě nebyly dotaženy do stádia patentovatelnosti, mohou být součástí obchodního tajemství, důvěrnou informací v obchodním styku, popř. mohou být obsahem zlepšovacího návrhu, nakládání s nimi může být upraveno smluvně, pokud budou literárně popsány ve vědeckém díle, pak jeho literární vyjádření bude chráněno jako autorské dílo, a v neposlední řadě jsou osobnostním právem samotného původce či členů týmu.</a:t>
            </a:r>
          </a:p>
        </p:txBody>
      </p:sp>
    </p:spTree>
    <p:extLst>
      <p:ext uri="{BB962C8B-B14F-4D97-AF65-F5344CB8AC3E}">
        <p14:creationId xmlns:p14="http://schemas.microsoft.com/office/powerpoint/2010/main" val="28101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Základní schéma transferu výsledků výzkumu a vývoje (</a:t>
            </a:r>
            <a:r>
              <a:rPr lang="cs-CZ" b="1" dirty="0" err="1" smtClean="0"/>
              <a:t>VaV</a:t>
            </a:r>
            <a:r>
              <a:rPr lang="cs-CZ" b="1" dirty="0" smtClean="0"/>
              <a:t>)</a:t>
            </a:r>
            <a:endParaRPr lang="cs-CZ" b="1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6696744" cy="4018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Komerční a nekomerční transfer VaV</a:t>
            </a:r>
            <a:endParaRPr lang="cs-CZ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93" y="1988840"/>
            <a:ext cx="75438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30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492" y="3501008"/>
            <a:ext cx="2538848" cy="271618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340" y="963320"/>
            <a:ext cx="2592288" cy="30698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63320"/>
            <a:ext cx="3312368" cy="265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1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80728"/>
            <a:ext cx="6914064" cy="527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35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Smluvní ochrana výsledků </a:t>
            </a:r>
            <a:r>
              <a:rPr lang="cs-CZ" sz="4000" b="1" dirty="0" err="1"/>
              <a:t>VaV</a:t>
            </a:r>
            <a:endParaRPr lang="en-GB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363272" cy="40653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300" b="1" dirty="0"/>
              <a:t>Základní typy </a:t>
            </a:r>
            <a:r>
              <a:rPr lang="cs-CZ" sz="3300" b="1" dirty="0" smtClean="0"/>
              <a:t>smluv mezi </a:t>
            </a:r>
            <a:r>
              <a:rPr lang="cs-CZ" sz="3300" b="1" dirty="0"/>
              <a:t>výzkumnou institucí a komerční </a:t>
            </a:r>
            <a:r>
              <a:rPr lang="cs-CZ" sz="3300" b="1" dirty="0" smtClean="0"/>
              <a:t>firmou (výčet dle požadavků klienta)</a:t>
            </a:r>
            <a:r>
              <a:rPr lang="cs-CZ" sz="3300" dirty="0" smtClean="0"/>
              <a:t>:</a:t>
            </a:r>
            <a:endParaRPr lang="cs-CZ" sz="3300" dirty="0"/>
          </a:p>
          <a:p>
            <a:pPr>
              <a:buFont typeface="Symbol" panose="05050102010706020507" pitchFamily="18" charset="2"/>
              <a:buChar char=""/>
            </a:pPr>
            <a:r>
              <a:rPr lang="cs-CZ" sz="2800" i="1" dirty="0" smtClean="0"/>
              <a:t>smlouva </a:t>
            </a:r>
            <a:r>
              <a:rPr lang="cs-CZ" sz="2800" i="1" dirty="0"/>
              <a:t>o </a:t>
            </a:r>
            <a:r>
              <a:rPr lang="cs-CZ" sz="2800" i="1" dirty="0" smtClean="0"/>
              <a:t>spolupráci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cs-CZ" sz="2800" i="1" dirty="0" smtClean="0"/>
              <a:t>smlouva o technické pomoci</a:t>
            </a:r>
            <a:endParaRPr lang="cs-CZ" sz="2800" i="1" dirty="0"/>
          </a:p>
          <a:p>
            <a:pPr>
              <a:buFont typeface="Symbol" panose="05050102010706020507" pitchFamily="18" charset="2"/>
              <a:buChar char=""/>
            </a:pPr>
            <a:r>
              <a:rPr lang="cs-CZ" sz="2800" i="1" dirty="0" smtClean="0"/>
              <a:t>smlouva o dílo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cs-CZ" sz="2800" i="1" dirty="0" smtClean="0"/>
              <a:t>smlouva o provedení výzkumu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cs-CZ" sz="2800" i="1" dirty="0"/>
              <a:t>smlouvu o využití </a:t>
            </a:r>
            <a:r>
              <a:rPr lang="cs-CZ" sz="2800" i="1" dirty="0" smtClean="0"/>
              <a:t>výsledku tvůrčí činnosti</a:t>
            </a:r>
            <a:endParaRPr lang="cs-CZ" sz="2800" i="1" dirty="0"/>
          </a:p>
          <a:p>
            <a:pPr>
              <a:buFont typeface="Symbol" panose="05050102010706020507" pitchFamily="18" charset="2"/>
              <a:buChar char=""/>
            </a:pPr>
            <a:r>
              <a:rPr lang="cs-CZ" sz="2800" i="1" dirty="0" smtClean="0"/>
              <a:t>smlouva o převodu práva k výsledku tvůrčí činnosti</a:t>
            </a:r>
          </a:p>
          <a:p>
            <a:pPr>
              <a:buFont typeface="Symbol" panose="05050102010706020507" pitchFamily="18" charset="2"/>
              <a:buChar char=""/>
            </a:pPr>
            <a:r>
              <a:rPr lang="cs-CZ" sz="2800" i="1" dirty="0" smtClean="0"/>
              <a:t>smlouvy licenční / opční</a:t>
            </a:r>
          </a:p>
        </p:txBody>
      </p:sp>
    </p:spTree>
    <p:extLst>
      <p:ext uri="{BB962C8B-B14F-4D97-AF65-F5344CB8AC3E}">
        <p14:creationId xmlns:p14="http://schemas.microsoft.com/office/powerpoint/2010/main" val="15082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1">
      <a:dk1>
        <a:sysClr val="windowText" lastClr="000000"/>
      </a:dk1>
      <a:lt1>
        <a:sysClr val="window" lastClr="FFFFFF"/>
      </a:lt1>
      <a:dk2>
        <a:srgbClr val="1F497D"/>
      </a:dk2>
      <a:lt2>
        <a:srgbClr val="C3D69B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1192</Words>
  <Application>Microsoft Office PowerPoint</Application>
  <PresentationFormat>Předvádění na obrazovce (4:3)</PresentationFormat>
  <Paragraphs>121</Paragraphs>
  <Slides>23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5" baseType="lpstr">
      <vt:lpstr>Motiv sady Office</vt:lpstr>
      <vt:lpstr>Vlastní návrh</vt:lpstr>
      <vt:lpstr>Prezentace aplikace PowerPoint</vt:lpstr>
      <vt:lpstr>I. Právní rámec smluvního výzkumu a výzkumu na zakázku </vt:lpstr>
      <vt:lpstr>Charakter výsledku VaV a nástroje právní ochrany</vt:lpstr>
      <vt:lpstr>Souběhy a kolize práv </vt:lpstr>
      <vt:lpstr>Základní schéma transferu výsledků výzkumu a vývoje (VaV)</vt:lpstr>
      <vt:lpstr>Komerční a nekomerční transfer VaV</vt:lpstr>
      <vt:lpstr>Prezentace aplikace PowerPoint</vt:lpstr>
      <vt:lpstr>Prezentace aplikace PowerPoint</vt:lpstr>
      <vt:lpstr>Smluvní ochrana výsledků VaV</vt:lpstr>
      <vt:lpstr>Rizika při uzavírání smluv mezi výzkumnou institucí a komerční firmou </vt:lpstr>
      <vt:lpstr>Rizika smluv mezi výzkumnou institucí a komerční firmou </vt:lpstr>
      <vt:lpstr>II. Řešení právních vztahů k výsledkům výzkumu a vývoje (VaV) s účastí veřejných zdrojů </vt:lpstr>
      <vt:lpstr>  Zákon č. 130/2002 Sb. o podpoře výzkumu, experimentálního vývoje a inovací </vt:lpstr>
      <vt:lpstr>Zákon č. 130/2002 Sb. a komerční využívání výsledků VaV</vt:lpstr>
      <vt:lpstr>Zákon č. 130/2002 Sb. a komerční využívání výsledků VaV</vt:lpstr>
      <vt:lpstr>Zákon č. 130/2002 Sb. a komerční využívání výsledků VaV</vt:lpstr>
      <vt:lpstr>Právní dopady účasti studentů na VaV</vt:lpstr>
      <vt:lpstr>Školní dílo a VaV</vt:lpstr>
      <vt:lpstr>Školní vs. zaměstnanecké dílo</vt:lpstr>
      <vt:lpstr>Výkon spoluautorských práv</vt:lpstr>
      <vt:lpstr>Výkon spoluautorských práv</vt:lpstr>
      <vt:lpstr>III. Diskuze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Eps</dc:creator>
  <cp:lastModifiedBy>Přemek</cp:lastModifiedBy>
  <cp:revision>108</cp:revision>
  <cp:lastPrinted>2013-09-23T16:52:22Z</cp:lastPrinted>
  <dcterms:created xsi:type="dcterms:W3CDTF">2011-11-06T22:08:51Z</dcterms:created>
  <dcterms:modified xsi:type="dcterms:W3CDTF">2013-12-03T13:45:24Z</dcterms:modified>
</cp:coreProperties>
</file>