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6" r:id="rId28"/>
    <p:sldId id="288" r:id="rId29"/>
    <p:sldId id="284" r:id="rId30"/>
    <p:sldId id="285" r:id="rId31"/>
    <p:sldId id="289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0C719-6713-41EE-A73E-3F793A8107B7}" type="datetimeFigureOut">
              <a:rPr lang="cs-CZ" smtClean="0"/>
              <a:pPr/>
              <a:t>26. 11. 2013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3342A-37C0-4983-BF2A-66C119150D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22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6109-3969-4D11-8F65-05FE5B4AF547}" type="datetime1">
              <a:rPr lang="cs-CZ" smtClean="0"/>
              <a:pPr/>
              <a:t>26. 11. 2013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26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B4E0-7294-4FCC-AE20-CFA347F52958}" type="datetime1">
              <a:rPr lang="cs-CZ" smtClean="0"/>
              <a:pPr/>
              <a:t>26. 11. 2013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23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9B99-535C-4C57-941B-11DA3E5A4E79}" type="datetime1">
              <a:rPr lang="cs-CZ" smtClean="0"/>
              <a:pPr/>
              <a:t>26. 11. 2013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96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0BD3-47CF-4F5A-8FC9-26EEEB096B35}" type="datetime1">
              <a:rPr lang="cs-CZ" smtClean="0"/>
              <a:pPr/>
              <a:t>26. 11. 2013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62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F587-DDD1-4F57-B522-9AE2E8403525}" type="datetime1">
              <a:rPr lang="cs-CZ" smtClean="0"/>
              <a:pPr/>
              <a:t>26. 11. 2013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60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6460-E91B-4AF5-8289-A79819F3106E}" type="datetime1">
              <a:rPr lang="cs-CZ" smtClean="0"/>
              <a:pPr/>
              <a:t>26. 11. 2013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76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7147-22D4-47BE-A1BA-2B634C48E85A}" type="datetime1">
              <a:rPr lang="cs-CZ" smtClean="0"/>
              <a:pPr/>
              <a:t>26. 11. 2013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99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6F5-78D9-4E10-BB57-26EC1CE0B45A}" type="datetime1">
              <a:rPr lang="cs-CZ" smtClean="0"/>
              <a:pPr/>
              <a:t>26. 11. 2013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88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4FDA-C85C-436C-9B34-88DC0CF921C0}" type="datetime1">
              <a:rPr lang="cs-CZ" smtClean="0"/>
              <a:pPr/>
              <a:t>26. 11. 2013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18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D9AE-E349-41AA-ADA1-CB9CF078A1DB}" type="datetime1">
              <a:rPr lang="cs-CZ" smtClean="0"/>
              <a:pPr/>
              <a:t>26. 11. 2013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73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D78D-2958-404C-95DE-C227B5F5CBF5}" type="datetime1">
              <a:rPr lang="cs-CZ" smtClean="0"/>
              <a:pPr/>
              <a:t>26. 11. 2013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45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C70EC-B350-4523-A9A3-A38B12F20448}" type="datetime1">
              <a:rPr lang="cs-CZ" smtClean="0"/>
              <a:pPr/>
              <a:t>26. 11. 2013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F5F93-7965-4E88-A0CA-79FC8AFE9F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26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Profil </a:t>
            </a:r>
            <a:r>
              <a:rPr lang="pl-PL" b="1" dirty="0" smtClean="0"/>
              <a:t>úspěšné firmy, </a:t>
            </a:r>
            <a:br>
              <a:rPr lang="pl-PL" b="1" dirty="0" smtClean="0"/>
            </a:br>
            <a:r>
              <a:rPr lang="pl-PL" b="1" dirty="0" smtClean="0"/>
              <a:t>podniková </a:t>
            </a:r>
            <a:r>
              <a:rPr lang="pl-PL" b="1" dirty="0" smtClean="0"/>
              <a:t>kultura</a:t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/>
            </a:r>
            <a:br>
              <a:rPr lang="pl-PL" b="1" dirty="0" smtClean="0"/>
            </a:b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Vratislav </a:t>
            </a:r>
            <a:r>
              <a:rPr lang="cs-CZ" dirty="0" smtClean="0"/>
              <a:t>Kozák</a:t>
            </a:r>
          </a:p>
          <a:p>
            <a:r>
              <a:rPr lang="cs-CZ" dirty="0" smtClean="0"/>
              <a:t>25. 11. 2013</a:t>
            </a:r>
            <a:endParaRPr lang="cs-CZ" dirty="0"/>
          </a:p>
        </p:txBody>
      </p:sp>
      <p:pic>
        <p:nvPicPr>
          <p:cNvPr id="4" name="Obrázek 3" descr="logo_OPVaVpI_final-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843212"/>
            <a:ext cx="5981700" cy="1171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0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2. ÚSILÍ O RYCHLÉ INOVACE 4/4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200" b="1" dirty="0" smtClean="0">
                <a:solidFill>
                  <a:srgbClr val="FF0000"/>
                </a:solidFill>
              </a:rPr>
              <a:t>Nový </a:t>
            </a:r>
            <a:r>
              <a:rPr lang="cs-CZ" sz="3200" b="1" dirty="0">
                <a:solidFill>
                  <a:srgbClr val="FF0000"/>
                </a:solidFill>
              </a:rPr>
              <a:t>vzhled podniku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sz="3600" b="1" dirty="0" smtClean="0"/>
              <a:t>Vytvářejte </a:t>
            </a:r>
            <a:r>
              <a:rPr lang="cs-CZ" sz="3600" b="1" dirty="0"/>
              <a:t>celopodnikové kapacity pro inovaci</a:t>
            </a:r>
          </a:p>
          <a:p>
            <a:endParaRPr lang="cs-CZ" dirty="0"/>
          </a:p>
        </p:txBody>
      </p:sp>
      <p:pic>
        <p:nvPicPr>
          <p:cNvPr id="5" name="Zástupný symbol pro obsah 4" descr="Náhled obrázku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8997"/>
            <a:ext cx="4038600" cy="31883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632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3. VYTVÁŘENÍ PRUŽNOSTI VYŠŠÍM ZAPOJOVÁNÍM LIDÍ DO ROZHODOVACÍHO </a:t>
            </a:r>
            <a:r>
              <a:rPr lang="cs-CZ" b="1" dirty="0" smtClean="0"/>
              <a:t>PROCESU 1/3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b="1" dirty="0">
                <a:solidFill>
                  <a:srgbClr val="FF0000"/>
                </a:solidFill>
              </a:rPr>
              <a:t>Řídící </a:t>
            </a:r>
            <a:r>
              <a:rPr lang="cs-CZ" sz="3600" b="1" dirty="0" smtClean="0">
                <a:solidFill>
                  <a:srgbClr val="FF0000"/>
                </a:solidFill>
              </a:rPr>
              <a:t>premisy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/>
              <a:t>Vtahujte každého do všeho</a:t>
            </a:r>
          </a:p>
          <a:p>
            <a:pPr marL="0" indent="0" algn="ctr">
              <a:buNone/>
            </a:pPr>
            <a:r>
              <a:rPr lang="cs-CZ" b="1" dirty="0"/>
              <a:t>Využívejte </a:t>
            </a:r>
            <a:r>
              <a:rPr lang="cs-CZ" b="1" dirty="0" err="1"/>
              <a:t>samořídících</a:t>
            </a:r>
            <a:r>
              <a:rPr lang="cs-CZ" b="1" dirty="0"/>
              <a:t> týmů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62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smtClean="0"/>
              <a:t>3. VYTVÁŘENÍ PRUŽNOSTI VYŠŠÍM ZAPOJOVÁNÍM LIDÍ DO ROZHODOVACÍHO PROCESU 2/3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500" b="1" dirty="0" smtClean="0">
                <a:solidFill>
                  <a:srgbClr val="FF0000"/>
                </a:solidFill>
              </a:rPr>
              <a:t>Pět </a:t>
            </a:r>
            <a:r>
              <a:rPr lang="cs-CZ" sz="3500" b="1" dirty="0">
                <a:solidFill>
                  <a:srgbClr val="FF0000"/>
                </a:solidFill>
              </a:rPr>
              <a:t>podpěr (nutno zvýraznit)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Naslouchejte, rozpoznávejte (oslavujte)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Nešetřete čas při výcviku nováčků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Cvičte a přecvičujte dovednosti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Zaveďte zásluhovostí odměňování pro každého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Vytvořte systém zaměstnaneckých jistot</a:t>
            </a:r>
          </a:p>
          <a:p>
            <a:endParaRPr lang="cs-CZ" dirty="0"/>
          </a:p>
        </p:txBody>
      </p:sp>
      <p:pic>
        <p:nvPicPr>
          <p:cNvPr id="5" name="Zástupný symbol pro obsah 4" descr="Náhled obrázku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624931"/>
            <a:ext cx="38100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7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smtClean="0"/>
              <a:t>3. VYTVÁŘENÍ PRUŽNOSTI VYŠŠÍM ZAPOJOVÁNÍM LIDÍ DO ROZHODOVACÍHO PROCESU 3/3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rgbClr val="FF0000"/>
                </a:solidFill>
              </a:rPr>
              <a:t>Tři brzdy (Nutno snížit)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Zjednodušte (redukujte) organizační strukturu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Přehodnoťte úlohu středního </a:t>
            </a:r>
            <a:r>
              <a:rPr lang="cs-CZ" b="1" dirty="0" smtClean="0"/>
              <a:t>managementu</a:t>
            </a: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Odstraňte byrokratická pravidla a ponižující podmínky</a:t>
            </a:r>
          </a:p>
          <a:p>
            <a:endParaRPr lang="cs-CZ" dirty="0"/>
          </a:p>
        </p:txBody>
      </p:sp>
      <p:pic>
        <p:nvPicPr>
          <p:cNvPr id="5" name="Zástupný symbol pro obsah 4" descr="Náhled obrázku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2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4. UČIT SE MILOVAT ZMĚNY: NOVÉ CHÁPÁNÍ VEDENÍ LIDÍ NA VŠECH </a:t>
            </a:r>
            <a:r>
              <a:rPr lang="cs-CZ" b="1" dirty="0" smtClean="0"/>
              <a:t>ÚROVNÍCH 1/4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b="1" dirty="0">
                <a:solidFill>
                  <a:srgbClr val="FF0000"/>
                </a:solidFill>
              </a:rPr>
              <a:t>Řídící premisa</a:t>
            </a:r>
            <a:r>
              <a:rPr lang="cs-CZ" b="1" dirty="0"/>
              <a:t>	</a:t>
            </a:r>
            <a:endParaRPr lang="cs-CZ" b="1" dirty="0" smtClean="0"/>
          </a:p>
          <a:p>
            <a:endParaRPr lang="cs-CZ" b="1" dirty="0"/>
          </a:p>
          <a:p>
            <a:pPr marL="0" indent="0" algn="ctr">
              <a:buNone/>
            </a:pPr>
            <a:r>
              <a:rPr lang="cs-CZ" b="1" dirty="0" smtClean="0"/>
              <a:t>Učte </a:t>
            </a:r>
            <a:r>
              <a:rPr lang="cs-CZ" b="1" dirty="0"/>
              <a:t>se z paradoxů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5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smtClean="0"/>
              <a:t>4. UČIT SE MILOVAT ZMĚNY: NOVÉ CHÁPÁNÍ VEDENÍ LIDÍ NA VŠECH ÚROVNÍCH 2/4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b="1" dirty="0">
                <a:solidFill>
                  <a:srgbClr val="FF0000"/>
                </a:solidFill>
              </a:rPr>
              <a:t>Tři nástroje pro určení směru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Stanovte inspirující vizi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Řiďte příkladem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Provozujte „viditelný“ management</a:t>
            </a:r>
          </a:p>
          <a:p>
            <a:endParaRPr lang="cs-CZ" dirty="0"/>
          </a:p>
        </p:txBody>
      </p:sp>
      <p:pic>
        <p:nvPicPr>
          <p:cNvPr id="5" name="Zástupný symbol pro obsah 4" descr="Náhled obrázku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9908"/>
            <a:ext cx="4038600" cy="26865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1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4. UČIT SE MILOVAT ZMĚNY: NOVÉ CHÁPÁNÍ VEDENÍ LIDÍ NA VŠECH ÚROVNÍCH 134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Vedení	 s vyššími pravomocemi pracovníků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Buďte vnímavý (víc poslouchejte) 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Věnujte se pracovníkům první linie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Delegujte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Prosazujte „horizontální“ management vytlačováním byrokracie</a:t>
            </a:r>
          </a:p>
          <a:p>
            <a:endParaRPr lang="cs-CZ" dirty="0"/>
          </a:p>
        </p:txBody>
      </p:sp>
      <p:pic>
        <p:nvPicPr>
          <p:cNvPr id="5" name="Zástupný symbol pro obsah 4" descr="Náhled obrázku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77244"/>
            <a:ext cx="3333750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8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4. UČIT SE MILOVAT ZMĚNY: NOVÉ CHÁPÁNÍ VEDENÍ LIDÍ NA VŠECH ÚROVNÍCH 4/4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b="1" dirty="0">
                <a:solidFill>
                  <a:srgbClr val="FF0000"/>
                </a:solidFill>
              </a:rPr>
              <a:t>Základ vedení jako láska ke změnám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Hodnoťte každého podle jeho vztahu ke změnám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Vytvářejte cit pro urgentnost</a:t>
            </a:r>
          </a:p>
          <a:p>
            <a:endParaRPr lang="cs-CZ" dirty="0"/>
          </a:p>
        </p:txBody>
      </p:sp>
      <p:pic>
        <p:nvPicPr>
          <p:cNvPr id="5" name="Zástupný symbol pro obsah 4" descr="Náhled obrázku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2736304" cy="3096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7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5. VYBUDOVÁNÍ SYSTÉMU DO „NA HLAVU“ POSTAVENÝ </a:t>
            </a:r>
            <a:r>
              <a:rPr lang="cs-CZ" b="1" dirty="0" smtClean="0"/>
              <a:t>SVĚT 1/3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sz="4400" b="1" dirty="0" smtClean="0">
                <a:solidFill>
                  <a:srgbClr val="FF0000"/>
                </a:solidFill>
              </a:rPr>
              <a:t>Řídící premisa</a:t>
            </a:r>
          </a:p>
          <a:p>
            <a:pPr marL="0" indent="0" algn="ctr">
              <a:buNone/>
            </a:pPr>
            <a:r>
              <a:rPr lang="cs-CZ" sz="4000" b="1" dirty="0" smtClean="0"/>
              <a:t>Měřte</a:t>
            </a:r>
            <a:r>
              <a:rPr lang="cs-CZ" sz="4000" b="1" dirty="0"/>
              <a:t>, co je důležité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2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5. VYBUDOVÁNÍ SYSTÉMU DO „NA HLAVU“ POSTAVENÝ SVĚT 2/3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Přehodnocení systémových metod kontroly a rozhodování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Přehodnoťte hlavní kontrolní metody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Decentralizujte informace, pravomoci a strategické plánování</a:t>
            </a:r>
          </a:p>
          <a:p>
            <a:endParaRPr lang="cs-CZ" dirty="0"/>
          </a:p>
        </p:txBody>
      </p:sp>
      <p:pic>
        <p:nvPicPr>
          <p:cNvPr id="5" name="Zástupný symbol pro obsah 4" descr="Náhled obrázku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624931"/>
            <a:ext cx="371475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4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Profil úspěšné firmy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Náhled obrázk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064896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741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5. VYBUDOVÁNÍ SYSTÉMU DO „NA HLAVU“ POSTAVENÝ SVĚT 3/3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b="1" dirty="0">
                <a:solidFill>
                  <a:srgbClr val="FF0000"/>
                </a:solidFill>
              </a:rPr>
              <a:t>Založení důvěry k systémům</a:t>
            </a:r>
          </a:p>
          <a:p>
            <a:endParaRPr lang="cs-CZ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Stanovte </a:t>
            </a:r>
            <a:r>
              <a:rPr lang="cs-CZ" b="1" dirty="0"/>
              <a:t>stabilní cíle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Vyžadujte totální integritu</a:t>
            </a:r>
          </a:p>
          <a:p>
            <a:endParaRPr lang="cs-CZ" dirty="0"/>
          </a:p>
        </p:txBody>
      </p:sp>
      <p:pic>
        <p:nvPicPr>
          <p:cNvPr id="5" name="Zástupný symbol pro obsah 4" descr="Náhled obrázku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458244"/>
            <a:ext cx="3714750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8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Správná aplikace: dosažení </a:t>
            </a:r>
            <a:r>
              <a:rPr lang="cs-CZ" b="1" dirty="0"/>
              <a:t>80% zisku při zapojení 20% trhu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95" y="1600200"/>
            <a:ext cx="717761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778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Podniková kultura</a:t>
            </a:r>
            <a:endParaRPr lang="cs-CZ" sz="4800" b="1" dirty="0"/>
          </a:p>
        </p:txBody>
      </p:sp>
      <p:pic>
        <p:nvPicPr>
          <p:cNvPr id="4" name="Zástupný symbol pro obsah 3" descr="Náhled obrázk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672431"/>
            <a:ext cx="5842000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115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Důležitost podnikové kultury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Podniková kultura je </a:t>
            </a:r>
            <a:r>
              <a:rPr lang="cs-CZ" sz="4000" b="1" dirty="0"/>
              <a:t>systém chápání hodnot </a:t>
            </a:r>
            <a:r>
              <a:rPr lang="cs-CZ" b="1" dirty="0">
                <a:solidFill>
                  <a:srgbClr val="FF0000"/>
                </a:solidFill>
              </a:rPr>
              <a:t>(co je důležité</a:t>
            </a:r>
            <a:r>
              <a:rPr lang="cs-CZ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cs-CZ" b="1" dirty="0" smtClean="0"/>
              <a:t> </a:t>
            </a:r>
            <a:r>
              <a:rPr lang="cs-CZ" b="1" dirty="0"/>
              <a:t>a </a:t>
            </a:r>
            <a:r>
              <a:rPr lang="cs-CZ" sz="4000" b="1" dirty="0"/>
              <a:t>víry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(co působí, aby se věci vykonávaly), 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smtClean="0"/>
              <a:t>které </a:t>
            </a:r>
            <a:r>
              <a:rPr lang="cs-CZ" b="1" dirty="0"/>
              <a:t>v interakci se zaměstnanci podniku, organizační strukturou a řídicím systémem vytvářejí </a:t>
            </a:r>
            <a:r>
              <a:rPr lang="cs-CZ" sz="4000" b="1" dirty="0"/>
              <a:t>normy chování </a:t>
            </a:r>
            <a:r>
              <a:rPr lang="cs-CZ" b="1" dirty="0">
                <a:solidFill>
                  <a:srgbClr val="FF0000"/>
                </a:solidFill>
              </a:rPr>
              <a:t>(způsob, jak věci vykonáváme)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7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Jak se projevuje podniková </a:t>
            </a:r>
            <a:r>
              <a:rPr lang="cs-CZ" b="1" dirty="0" smtClean="0"/>
              <a:t>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FF0000"/>
                </a:solidFill>
              </a:rPr>
              <a:t>Jak </a:t>
            </a:r>
            <a:r>
              <a:rPr lang="cs-CZ" sz="4000" b="1" dirty="0">
                <a:solidFill>
                  <a:srgbClr val="FF0000"/>
                </a:solidFill>
              </a:rPr>
              <a:t>se manažeři a jednotliví zaměstnanci nebo jejich skupiny chovají v souvislosti s podnikem. Jinými slovy to znamená "způsob, jak se zde věci dělají". Kultura ovlivňuje chování ve třech oblastech</a:t>
            </a:r>
            <a:r>
              <a:rPr lang="cs-CZ" sz="40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cs-CZ" b="1" dirty="0"/>
          </a:p>
          <a:p>
            <a:pPr lvl="0"/>
            <a:r>
              <a:rPr lang="cs-CZ" b="1" u="sng" dirty="0"/>
              <a:t>Podnikové hodnoty</a:t>
            </a:r>
            <a:r>
              <a:rPr lang="cs-CZ" b="1" dirty="0"/>
              <a:t> - víra v to, co je pro podnik nejlepší nebo dobré a co by se mělo v podniku udělat. Tato víra je vyjádřena dvěma způsoby - cíli a způsoby, jak je dosáhnout.</a:t>
            </a:r>
          </a:p>
          <a:p>
            <a:pPr lvl="0"/>
            <a:r>
              <a:rPr lang="cs-CZ" b="1" u="sng" dirty="0"/>
              <a:t>Podnikové klima</a:t>
            </a:r>
            <a:r>
              <a:rPr lang="cs-CZ" b="1" dirty="0"/>
              <a:t> - pracovní atmosféra podniku, jak ji pociťují zaměstnanci. To určuje, jaké mají lidé pocity a reakce vůči charakteristikám a kvalitě podnikové kultury a jejím hodnotám.</a:t>
            </a:r>
          </a:p>
          <a:p>
            <a:pPr lvl="0"/>
            <a:r>
              <a:rPr lang="cs-CZ" b="1" u="sng" dirty="0"/>
              <a:t>Manažerský styl</a:t>
            </a:r>
            <a:r>
              <a:rPr lang="cs-CZ" b="1" dirty="0"/>
              <a:t> - způsob, jak manažeři využívají svoji autoritu. Mohou být autokratičtí, demokratičtí, tvrdí nebo měkcí, formální či neformální.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2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Čtyři </a:t>
            </a:r>
            <a:r>
              <a:rPr lang="cs-CZ" b="1" dirty="0"/>
              <a:t>základní druhy manažerů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u="sng" dirty="0"/>
              <a:t>Řemeslník</a:t>
            </a:r>
            <a:r>
              <a:rPr lang="cs-CZ" b="1" dirty="0"/>
              <a:t> - Nezávislý profesionál, jehož vášní je kvalita a zlepšování věcí.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u="sng" dirty="0"/>
              <a:t>Džunglový bojovník</a:t>
            </a:r>
            <a:r>
              <a:rPr lang="cs-CZ" b="1" dirty="0"/>
              <a:t> - Po moci hladovějící dravec, kterému dělá dobře, když se ho ostatní bojí. </a:t>
            </a:r>
            <a:r>
              <a:rPr lang="cs-CZ" b="1" dirty="0">
                <a:solidFill>
                  <a:srgbClr val="FF0000"/>
                </a:solidFill>
              </a:rPr>
              <a:t>Selže v případech, když úspěch závisí na týmové práci</a:t>
            </a:r>
            <a:r>
              <a:rPr lang="cs-CZ" b="1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u="sng" dirty="0" smtClean="0"/>
              <a:t>Muž </a:t>
            </a:r>
            <a:r>
              <a:rPr lang="cs-CZ" b="1" u="sng" dirty="0"/>
              <a:t>podniku</a:t>
            </a:r>
            <a:r>
              <a:rPr lang="cs-CZ" b="1" dirty="0"/>
              <a:t> - Zdvořilý, loajální kariérista, který věří ve výkonnost a lidi, ale touží po jistotě více než po úspěchu.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u="sng" dirty="0"/>
              <a:t>Moderní hráč</a:t>
            </a:r>
            <a:r>
              <a:rPr lang="cs-CZ" b="1" dirty="0"/>
              <a:t> - Rychle se vyvíjející pružný vítěz, který má rád změny. </a:t>
            </a:r>
            <a:r>
              <a:rPr lang="cs-CZ" b="1" dirty="0">
                <a:solidFill>
                  <a:srgbClr val="FF0000"/>
                </a:solidFill>
              </a:rPr>
              <a:t>Soutěží pro potěšení ze soutěže a pro vzrušující pocit z vítězství.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0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I</a:t>
            </a:r>
            <a:r>
              <a:rPr lang="cs-CZ" sz="5400" b="1" dirty="0" smtClean="0"/>
              <a:t>deální typ manažera</a:t>
            </a:r>
            <a:endParaRPr lang="cs-CZ" sz="54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b="1" dirty="0" smtClean="0"/>
              <a:t>tvořivý hráč</a:t>
            </a:r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r>
              <a:rPr lang="cs-CZ" b="1" dirty="0" smtClean="0"/>
              <a:t>lev </a:t>
            </a:r>
            <a:r>
              <a:rPr lang="cs-CZ" b="1" dirty="0"/>
              <a:t>se srdcem - který je flexibilní natolik, aby se choval </a:t>
            </a:r>
            <a:r>
              <a:rPr lang="cs-CZ" b="1" dirty="0" err="1"/>
              <a:t>přiměreně</a:t>
            </a:r>
            <a:r>
              <a:rPr lang="cs-CZ" b="1" dirty="0"/>
              <a:t> v různých situacích, a zároveň je mentálně dostatečně </a:t>
            </a:r>
            <a:r>
              <a:rPr lang="cs-CZ" b="1" dirty="0">
                <a:solidFill>
                  <a:srgbClr val="FF0000"/>
                </a:solidFill>
              </a:rPr>
              <a:t>tvrdý i schopný projevit soucit</a:t>
            </a:r>
            <a:r>
              <a:rPr lang="cs-CZ" b="1" dirty="0"/>
              <a:t>.</a:t>
            </a:r>
          </a:p>
        </p:txBody>
      </p:sp>
      <p:pic>
        <p:nvPicPr>
          <p:cNvPr id="5" name="Zástupný symbol pro obsah 4" descr="Náhled obrázku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332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Přijatý styl řízení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Záleží </a:t>
            </a:r>
            <a:r>
              <a:rPr lang="cs-CZ" b="1" dirty="0"/>
              <a:t>na úrovni osobních postojů, ale zároveň i na míře uplatnění </a:t>
            </a:r>
            <a:r>
              <a:rPr lang="cs-CZ" b="1" dirty="0" err="1"/>
              <a:t>leadershipu</a:t>
            </a:r>
            <a:r>
              <a:rPr lang="cs-CZ" b="1" dirty="0"/>
              <a:t> /vedení lidí/, a to zejména u vrcholového </a:t>
            </a:r>
            <a:r>
              <a:rPr lang="cs-CZ" b="1" dirty="0" smtClean="0"/>
              <a:t>vedení.</a:t>
            </a:r>
          </a:p>
          <a:p>
            <a:r>
              <a:rPr lang="cs-CZ" b="1" dirty="0" smtClean="0"/>
              <a:t>Ředitel </a:t>
            </a:r>
            <a:r>
              <a:rPr lang="cs-CZ" b="1" dirty="0"/>
              <a:t>svým chováním zásadním způsobem ovlivňuje manažerský styl v celém podniku.</a:t>
            </a:r>
          </a:p>
          <a:p>
            <a:endParaRPr lang="cs-CZ" dirty="0"/>
          </a:p>
        </p:txBody>
      </p:sp>
      <p:pic>
        <p:nvPicPr>
          <p:cNvPr id="5" name="Zástupný symbol pro obsah 4" descr="Náhled obrázku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4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980728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/>
              <a:t>Manažerský styl, který povzbuzuje k odpovědnosti a kooperaci, tíhne k demokratické formě přátelství, neformálnosti a otevřenosti. </a:t>
            </a:r>
            <a:endParaRPr lang="cs-CZ" sz="4000" b="1" dirty="0" smtClean="0"/>
          </a:p>
          <a:p>
            <a:endParaRPr lang="cs-CZ" sz="4000" b="1" dirty="0"/>
          </a:p>
          <a:p>
            <a:r>
              <a:rPr lang="cs-CZ" sz="4000" b="1" dirty="0" smtClean="0"/>
              <a:t>To </a:t>
            </a:r>
            <a:r>
              <a:rPr lang="cs-CZ" sz="4000" b="1" dirty="0"/>
              <a:t>však neznamená, že nedokáže být tvrdý, přímý a rozhodný, když to okolnosti vyžadují.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5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Závažnost podnikové kultury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</a:t>
            </a:r>
            <a:r>
              <a:rPr lang="cs-CZ" b="1" dirty="0" smtClean="0"/>
              <a:t>ozhoduje, jak organizovat </a:t>
            </a:r>
            <a:r>
              <a:rPr lang="cs-CZ" b="1" dirty="0"/>
              <a:t>lidi v podniku nebo jak je řídit, motivovat, rozvíjet, odměňovat nebo s nimi komunikovat .</a:t>
            </a:r>
          </a:p>
          <a:p>
            <a:pPr marL="0" indent="0">
              <a:buNone/>
            </a:pPr>
            <a:r>
              <a:rPr lang="cs-CZ" b="1" dirty="0"/>
              <a:t> </a:t>
            </a:r>
          </a:p>
          <a:p>
            <a:r>
              <a:rPr lang="cs-CZ" b="1" dirty="0" smtClean="0"/>
              <a:t>program </a:t>
            </a:r>
            <a:r>
              <a:rPr lang="cs-CZ" b="1" dirty="0"/>
              <a:t>změny podnikové kultury bude žádoucí, jestliže chybné předpoklady vytvořily neúčinnou kulturu, která negativně ovlivňuje </a:t>
            </a:r>
            <a:r>
              <a:rPr lang="cs-CZ" b="1" dirty="0" smtClean="0"/>
              <a:t>výkonnost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7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/>
            </a:r>
            <a:br>
              <a:rPr lang="cs-CZ" sz="5400" b="1" dirty="0" smtClean="0"/>
            </a:br>
            <a:r>
              <a:rPr lang="cs-CZ" sz="5400" b="1" dirty="0"/>
              <a:t/>
            </a:r>
            <a:br>
              <a:rPr lang="cs-CZ" sz="5400" b="1" dirty="0"/>
            </a:br>
            <a:r>
              <a:rPr lang="cs-CZ" sz="5400" b="1" dirty="0" smtClean="0"/>
              <a:t>1</a:t>
            </a:r>
            <a:r>
              <a:rPr lang="cs-CZ" sz="5400" b="1" dirty="0"/>
              <a:t>.	VYBUDOVÁNÍ TOTÁLNÍ ODPOVĚDNOSTI </a:t>
            </a:r>
            <a:r>
              <a:rPr lang="cs-CZ" sz="5400" b="1" dirty="0" smtClean="0"/>
              <a:t/>
            </a:r>
            <a:br>
              <a:rPr lang="cs-CZ" sz="5400" b="1" dirty="0" smtClean="0"/>
            </a:br>
            <a:r>
              <a:rPr lang="cs-CZ" sz="5400" b="1" dirty="0" smtClean="0"/>
              <a:t>K ZÁKAZNÍKOVI 1/4</a:t>
            </a:r>
            <a:br>
              <a:rPr lang="cs-CZ" sz="5400" b="1" dirty="0" smtClean="0"/>
            </a:br>
            <a:r>
              <a:rPr lang="cs-CZ" sz="5400" b="1" dirty="0" smtClean="0"/>
              <a:t/>
            </a:r>
            <a:br>
              <a:rPr lang="cs-CZ" sz="5400" b="1" dirty="0" smtClean="0"/>
            </a:b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pPr marL="0" indent="0" algn="ctr">
              <a:buNone/>
            </a:pPr>
            <a:r>
              <a:rPr lang="cs-CZ" sz="4000" b="1" dirty="0" smtClean="0"/>
              <a:t>Řídící premisa: </a:t>
            </a:r>
          </a:p>
          <a:p>
            <a:pPr marL="0" indent="0" algn="ctr">
              <a:buNone/>
            </a:pPr>
            <a:endParaRPr lang="cs-CZ" sz="4000" b="1" dirty="0" smtClean="0"/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Specializace (tvorba výklenku v trhu)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13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</a:t>
            </a:r>
            <a:r>
              <a:rPr lang="cs-CZ" b="1" dirty="0" smtClean="0"/>
              <a:t>ůvody </a:t>
            </a:r>
            <a:r>
              <a:rPr lang="cs-CZ" b="1" dirty="0"/>
              <a:t>pro rozsáhlou změnu kultury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b="1" dirty="0"/>
              <a:t>Váš podnik má silné hodnoty, které již nejsou v souladu s měnícím se prostředím.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b="1" dirty="0"/>
              <a:t>Váš obor je vysoce soutěživý a vyvíjí se závratnou rychlostí.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b="1" dirty="0"/>
              <a:t>Váš podnik je průměrný nebo horší než průměrný.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b="1" dirty="0"/>
              <a:t>Váš podnik se chystá připojit k jiným velkým podnikům.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b="1" dirty="0"/>
              <a:t>Váš podnik je malý, ale rychle roste.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7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Změna kultury nebo posilovací </a:t>
            </a:r>
            <a:r>
              <a:rPr lang="cs-CZ" b="1" dirty="0" smtClean="0"/>
              <a:t>program 1/3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/>
              <a:t>Z analýzy předpokladů, hodnot, klimatu a manažerského stylu je nutno vytipovat posilovací program. </a:t>
            </a:r>
            <a:endParaRPr lang="cs-CZ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Stále </a:t>
            </a:r>
            <a:r>
              <a:rPr lang="cs-CZ" b="1" dirty="0"/>
              <a:t>je nutno mít na paměti, že změna podnikové kultury je obtížná, bolestivá a zdlouhavá. </a:t>
            </a:r>
            <a:endParaRPr lang="cs-CZ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Neočekávejte </a:t>
            </a:r>
            <a:r>
              <a:rPr lang="cs-CZ" b="1" dirty="0"/>
              <a:t>rychlé výsledky. </a:t>
            </a:r>
            <a:endParaRPr lang="cs-CZ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Zásadní </a:t>
            </a:r>
            <a:r>
              <a:rPr lang="cs-CZ" b="1" dirty="0"/>
              <a:t>změny trvají léta. </a:t>
            </a:r>
            <a:endParaRPr lang="cs-CZ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Předpokládejte </a:t>
            </a:r>
            <a:r>
              <a:rPr lang="cs-CZ" b="1" dirty="0"/>
              <a:t>odpor vůči změnám. </a:t>
            </a:r>
            <a:endParaRPr lang="cs-CZ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Předpoklady </a:t>
            </a:r>
            <a:r>
              <a:rPr lang="cs-CZ" b="1" dirty="0"/>
              <a:t>a hodnoty podnikové kultury jsou obyčejně hluboce zakořeněny a lidé se jich nevzdávají snadno.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14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Změna kultury nebo posilovací program 2/3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/>
              <a:t>Nemůžete vydat řád nové podnikové kultury v podobě podnikových hodnot a očekávat, že lidé se jimi začnou okamžitě řídit. </a:t>
            </a:r>
            <a:endParaRPr lang="cs-CZ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Musí </a:t>
            </a:r>
            <a:r>
              <a:rPr lang="cs-CZ" b="1" dirty="0"/>
              <a:t>být přesvědčení, že mají skutečnou hodnotu a že nepoškodí jejich vlastní pozice v podniku.</a:t>
            </a:r>
          </a:p>
          <a:p>
            <a:endParaRPr lang="cs-CZ" dirty="0"/>
          </a:p>
        </p:txBody>
      </p:sp>
      <p:pic>
        <p:nvPicPr>
          <p:cNvPr id="5" name="Zástupný symbol pro obsah 4" descr="Náhled obrázku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3600400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3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Změna kultury nebo posilovací program 3/3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Existují dva způsoby, jak odstartovat změnu</a:t>
            </a:r>
            <a:r>
              <a:rPr lang="cs-CZ" b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 </a:t>
            </a:r>
            <a:r>
              <a:rPr lang="cs-CZ" b="1" dirty="0"/>
              <a:t>První způsob se zabývá různým projevem kultury v obecném smyslu a umožňuje vznik částečných programů. </a:t>
            </a:r>
            <a:endParaRPr lang="cs-CZ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Druhý </a:t>
            </a:r>
            <a:r>
              <a:rPr lang="cs-CZ" b="1" dirty="0"/>
              <a:t>přístup je určen pro přímý postup v jedné nebo několika specifických oblastech po definování cíle - jakou změnu a proč</a:t>
            </a:r>
            <a:r>
              <a:rPr lang="cs-CZ" b="1" dirty="0" smtClean="0"/>
              <a:t>.</a:t>
            </a:r>
          </a:p>
          <a:p>
            <a:pPr marL="0" indent="0">
              <a:buNone/>
            </a:pPr>
            <a:r>
              <a:rPr lang="cs-CZ" b="1" dirty="0" smtClean="0"/>
              <a:t>Použijte </a:t>
            </a:r>
            <a:r>
              <a:rPr lang="cs-CZ" b="1" dirty="0"/>
              <a:t>obecný přístup, když musíte učinit hlubší změnu.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8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Děkuji za pozornost</a:t>
            </a:r>
            <a:endParaRPr lang="cs-CZ" b="1" dirty="0"/>
          </a:p>
        </p:txBody>
      </p:sp>
      <p:pic>
        <p:nvPicPr>
          <p:cNvPr id="4" name="Zástupný symbol pro obsah 3" descr="Náhled obrázk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616624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9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>1. VYBUDOVÁNÍ TOTÁLNÍ ODPOVĚDNOSTI K ZÁKAZNÍKOVI 2/4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4000" b="1" dirty="0" smtClean="0"/>
          </a:p>
          <a:p>
            <a:pPr marL="0" indent="0">
              <a:buNone/>
            </a:pPr>
            <a:r>
              <a:rPr lang="cs-CZ" sz="4000" b="1" dirty="0" smtClean="0"/>
              <a:t>Diferenciace</a:t>
            </a:r>
            <a:endParaRPr lang="cs-CZ" sz="40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Pět </a:t>
            </a:r>
            <a:r>
              <a:rPr lang="cs-CZ" b="1" dirty="0"/>
              <a:t>základních	 strategií přídavné hodnoty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/>
              <a:t>Zabezpečte nejvyšší kvalitu, kterou uznává zákazník</a:t>
            </a:r>
          </a:p>
          <a:p>
            <a:pPr marL="514350" indent="-514350">
              <a:buFont typeface="+mj-lt"/>
              <a:buAutoNum type="arabicPeriod"/>
            </a:pP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Zabezpečte vynikající servis, pěstujte dobré jméno podniku</a:t>
            </a:r>
          </a:p>
          <a:p>
            <a:pPr marL="514350" indent="-514350">
              <a:buFont typeface="+mj-lt"/>
              <a:buAutoNum type="arabicPeriod"/>
            </a:pP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Dosáhněte mimořádné odpovědnosti</a:t>
            </a:r>
          </a:p>
          <a:p>
            <a:pPr marL="514350" indent="-514350">
              <a:buFont typeface="+mj-lt"/>
              <a:buAutoNum type="arabicPeriod"/>
            </a:pP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Buďte internacionalista</a:t>
            </a:r>
          </a:p>
          <a:p>
            <a:pPr marL="514350" indent="-514350">
              <a:buFont typeface="+mj-lt"/>
              <a:buAutoNum type="arabicPeriod"/>
            </a:pP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Vytvářejte unikátnost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2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1. VYBUDOVÁNÍ TOTÁLNÍ ODPOVĚDNOSTI K ZÁKAZNÍKOVI </a:t>
            </a:r>
            <a:r>
              <a:rPr lang="cs-CZ" b="1" dirty="0" smtClean="0"/>
              <a:t>3/4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Čtyři základní </a:t>
            </a:r>
            <a:r>
              <a:rPr lang="cs-CZ" b="1" dirty="0" smtClean="0">
                <a:solidFill>
                  <a:srgbClr val="FF0000"/>
                </a:solidFill>
              </a:rPr>
              <a:t>schopnostní bloky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Hledejte úspěšnost v naslouchání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Změňte výrobu ve zbraň marketingu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Dělejte z prodeje a servisu hrdiny 	podniku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Usilujte o rychlé inovace (viz dále)</a:t>
            </a:r>
            <a:endParaRPr lang="cs-CZ" dirty="0"/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5" name="Zástupný symbol pro obsah 4" descr="Náhled obrázku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39"/>
            <a:ext cx="2736304" cy="35283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13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1</a:t>
            </a:r>
            <a:r>
              <a:rPr lang="cs-CZ" b="1" dirty="0"/>
              <a:t>. VYBUDOVÁNÍ TOTÁLNÍ ODPOVĚDNOSTI K ZÁKAZNÍKOVI </a:t>
            </a:r>
            <a:r>
              <a:rPr lang="cs-CZ" b="1" dirty="0" smtClean="0"/>
              <a:t>4/4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600" b="1" dirty="0" smtClean="0">
                <a:solidFill>
                  <a:srgbClr val="FF0000"/>
                </a:solidFill>
              </a:rPr>
              <a:t>Otevřenost podniku</a:t>
            </a:r>
            <a:r>
              <a:rPr lang="cs-CZ" dirty="0"/>
              <a:t>		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Zahajte </a:t>
            </a:r>
            <a:r>
              <a:rPr lang="cs-CZ" b="1" dirty="0"/>
              <a:t>revoluci zákazníka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 descr="Náhled obrázku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339181"/>
            <a:ext cx="2286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27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Autofit/>
          </a:bodyPr>
          <a:lstStyle/>
          <a:p>
            <a:r>
              <a:rPr lang="cs-CZ" sz="5400" b="1" dirty="0"/>
              <a:t>2. ÚSILÍ O RYCHLÉ </a:t>
            </a:r>
            <a:r>
              <a:rPr lang="cs-CZ" sz="5400" b="1" dirty="0" smtClean="0"/>
              <a:t>INOVACE 1/4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Řídící </a:t>
            </a:r>
            <a:r>
              <a:rPr lang="cs-CZ" b="1" dirty="0" smtClean="0">
                <a:solidFill>
                  <a:srgbClr val="FF0000"/>
                </a:solidFill>
              </a:rPr>
              <a:t>premisa</a:t>
            </a:r>
          </a:p>
          <a:p>
            <a:pPr marL="0" indent="0" algn="ctr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b="1" dirty="0"/>
              <a:t>Investujte do aplikačně zaměřených malých tržních příležitostí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57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2. ÚSILÍ O RYCHLÉ INOVACE 2/4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Čtyři klíčové strategie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Usilujte o rozvinutí práce týmu produkt/servis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Podporujte novátory čehokoliv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Praktikujte tvořivé přebírání poznatků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Systematicky využívejte sdělovací proces (</a:t>
            </a:r>
            <a:r>
              <a:rPr lang="cs-CZ" b="1" dirty="0" err="1"/>
              <a:t>word-of-mouth</a:t>
            </a:r>
            <a:r>
              <a:rPr lang="cs-CZ" b="1" dirty="0"/>
              <a:t> marketing)</a:t>
            </a:r>
          </a:p>
          <a:p>
            <a:endParaRPr lang="cs-CZ" dirty="0"/>
          </a:p>
        </p:txBody>
      </p:sp>
      <p:pic>
        <p:nvPicPr>
          <p:cNvPr id="5" name="Zástupný symbol pro obsah 4" descr="Náhled obrázku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20535"/>
            <a:ext cx="4038600" cy="24852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0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2. ÚSILÍ O RYCHLÉ INOVACE 3/4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Manažerské taktiky k podpoře inovace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Podporujte výkonné šampióny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Model účelové netrpělivosti při zavádění inovace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Oceňujte poučení z rychle zvládnutých chyb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Stanovujte kvantitativní inovační cíle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4" descr="Náhled obrázku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4489"/>
            <a:ext cx="4038600" cy="22373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5F93-7965-4E88-A0CA-79FC8AFE9FC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4914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169</TotalTime>
  <Words>908</Words>
  <Application>Microsoft Office PowerPoint</Application>
  <PresentationFormat>Předvádění na obrazovce (4:3)</PresentationFormat>
  <Paragraphs>194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systému Office</vt:lpstr>
      <vt:lpstr> Profil úspěšné firmy,  podniková kultura     </vt:lpstr>
      <vt:lpstr>Profil úspěšné firmy</vt:lpstr>
      <vt:lpstr>  1. VYBUDOVÁNÍ TOTÁLNÍ ODPOVĚDNOSTI  K ZÁKAZNÍKOVI 1/4  </vt:lpstr>
      <vt:lpstr> 1. VYBUDOVÁNÍ TOTÁLNÍ ODPOVĚDNOSTI K ZÁKAZNÍKOVI 2/4 </vt:lpstr>
      <vt:lpstr>1. VYBUDOVÁNÍ TOTÁLNÍ ODPOVĚDNOSTI K ZÁKAZNÍKOVI 3/4 </vt:lpstr>
      <vt:lpstr> 1. VYBUDOVÁNÍ TOTÁLNÍ ODPOVĚDNOSTI K ZÁKAZNÍKOVI 4/4 </vt:lpstr>
      <vt:lpstr>2. ÚSILÍ O RYCHLÉ INOVACE 1/4</vt:lpstr>
      <vt:lpstr>2. ÚSILÍ O RYCHLÉ INOVACE 2/4</vt:lpstr>
      <vt:lpstr>2. ÚSILÍ O RYCHLÉ INOVACE 3/4</vt:lpstr>
      <vt:lpstr>2. ÚSILÍ O RYCHLÉ INOVACE 4/4</vt:lpstr>
      <vt:lpstr>3. VYTVÁŘENÍ PRUŽNOSTI VYŠŠÍM ZAPOJOVÁNÍM LIDÍ DO ROZHODOVACÍHO PROCESU 1/3 </vt:lpstr>
      <vt:lpstr>3. VYTVÁŘENÍ PRUŽNOSTI VYŠŠÍM ZAPOJOVÁNÍM LIDÍ DO ROZHODOVACÍHO PROCESU 2/3</vt:lpstr>
      <vt:lpstr>3. VYTVÁŘENÍ PRUŽNOSTI VYŠŠÍM ZAPOJOVÁNÍM LIDÍ DO ROZHODOVACÍHO PROCESU 3/3</vt:lpstr>
      <vt:lpstr>4. UČIT SE MILOVAT ZMĚNY: NOVÉ CHÁPÁNÍ VEDENÍ LIDÍ NA VŠECH ÚROVNÍCH 1/4 </vt:lpstr>
      <vt:lpstr>4. UČIT SE MILOVAT ZMĚNY: NOVÉ CHÁPÁNÍ VEDENÍ LIDÍ NA VŠECH ÚROVNÍCH 2/4</vt:lpstr>
      <vt:lpstr>4. UČIT SE MILOVAT ZMĚNY: NOVÉ CHÁPÁNÍ VEDENÍ LIDÍ NA VŠECH ÚROVNÍCH 134</vt:lpstr>
      <vt:lpstr>4. UČIT SE MILOVAT ZMĚNY: NOVÉ CHÁPÁNÍ VEDENÍ LIDÍ NA VŠECH ÚROVNÍCH 4/4</vt:lpstr>
      <vt:lpstr>5. VYBUDOVÁNÍ SYSTÉMU DO „NA HLAVU“ POSTAVENÝ SVĚT 1/3 </vt:lpstr>
      <vt:lpstr>5. VYBUDOVÁNÍ SYSTÉMU DO „NA HLAVU“ POSTAVENÝ SVĚT 2/3</vt:lpstr>
      <vt:lpstr>5. VYBUDOVÁNÍ SYSTÉMU DO „NA HLAVU“ POSTAVENÝ SVĚT 3/3</vt:lpstr>
      <vt:lpstr>Správná aplikace: dosažení 80% zisku při zapojení 20% trhu</vt:lpstr>
      <vt:lpstr>Podniková kultura</vt:lpstr>
      <vt:lpstr>Důležitost podnikové kultury</vt:lpstr>
      <vt:lpstr>Jak se projevuje podniková kultura</vt:lpstr>
      <vt:lpstr>Čtyři základní druhy manažerů</vt:lpstr>
      <vt:lpstr>Ideální typ manažera</vt:lpstr>
      <vt:lpstr>Přijatý styl řízení</vt:lpstr>
      <vt:lpstr>Prezentace aplikace PowerPoint</vt:lpstr>
      <vt:lpstr>Závažnost podnikové kultury</vt:lpstr>
      <vt:lpstr>Důvody pro rozsáhlou změnu kultury</vt:lpstr>
      <vt:lpstr>Změna kultury nebo posilovací program 1/3</vt:lpstr>
      <vt:lpstr>Změna kultury nebo posilovací program 2/3</vt:lpstr>
      <vt:lpstr>Změna kultury nebo posilovací program 3/3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 úspěšné firmy,  podniková kultura</dc:title>
  <dc:creator>user</dc:creator>
  <cp:lastModifiedBy>Přemek</cp:lastModifiedBy>
  <cp:revision>40</cp:revision>
  <dcterms:created xsi:type="dcterms:W3CDTF">2013-11-24T08:40:11Z</dcterms:created>
  <dcterms:modified xsi:type="dcterms:W3CDTF">2013-11-26T11:01:13Z</dcterms:modified>
</cp:coreProperties>
</file>