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14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15.xml" ContentType="application/vnd.openxmlformats-officedocument.presentationml.notesSlide+xml"/>
  <Override PartName="/ppt/comments/comment4.xml" ContentType="application/vnd.openxmlformats-officedocument.presentationml.comments+xml"/>
  <Override PartName="/ppt/notesSlides/notesSlide16.xml" ContentType="application/vnd.openxmlformats-officedocument.presentationml.notesSlide+xml"/>
  <Override PartName="/ppt/comments/comment5.xml" ContentType="application/vnd.openxmlformats-officedocument.presentationml.comment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omments/comment6.xml" ContentType="application/vnd.openxmlformats-officedocument.presentationml.comments+xml"/>
  <Override PartName="/ppt/notesSlides/notesSlide20.xml" ContentType="application/vnd.openxmlformats-officedocument.presentationml.notesSlide+xml"/>
  <Override PartName="/ppt/comments/comment7.xml" ContentType="application/vnd.openxmlformats-officedocument.presentationml.comment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3" r:id="rId2"/>
  </p:sldMasterIdLst>
  <p:notesMasterIdLst>
    <p:notesMasterId r:id="rId36"/>
  </p:notesMasterIdLst>
  <p:handoutMasterIdLst>
    <p:handoutMasterId r:id="rId37"/>
  </p:handoutMasterIdLst>
  <p:sldIdLst>
    <p:sldId id="256" r:id="rId3"/>
    <p:sldId id="260" r:id="rId4"/>
    <p:sldId id="259" r:id="rId5"/>
    <p:sldId id="280" r:id="rId6"/>
    <p:sldId id="279" r:id="rId7"/>
    <p:sldId id="262" r:id="rId8"/>
    <p:sldId id="263" r:id="rId9"/>
    <p:sldId id="265" r:id="rId10"/>
    <p:sldId id="264" r:id="rId11"/>
    <p:sldId id="277" r:id="rId12"/>
    <p:sldId id="278" r:id="rId13"/>
    <p:sldId id="281" r:id="rId14"/>
    <p:sldId id="286" r:id="rId15"/>
    <p:sldId id="267" r:id="rId16"/>
    <p:sldId id="283" r:id="rId17"/>
    <p:sldId id="284" r:id="rId18"/>
    <p:sldId id="285" r:id="rId19"/>
    <p:sldId id="270" r:id="rId20"/>
    <p:sldId id="287" r:id="rId21"/>
    <p:sldId id="289" r:id="rId22"/>
    <p:sldId id="288" r:id="rId23"/>
    <p:sldId id="272" r:id="rId24"/>
    <p:sldId id="269" r:id="rId25"/>
    <p:sldId id="273" r:id="rId26"/>
    <p:sldId id="292" r:id="rId27"/>
    <p:sldId id="291" r:id="rId28"/>
    <p:sldId id="276" r:id="rId29"/>
    <p:sldId id="290" r:id="rId30"/>
    <p:sldId id="275" r:id="rId31"/>
    <p:sldId id="293" r:id="rId32"/>
    <p:sldId id="294" r:id="rId33"/>
    <p:sldId id="295" r:id="rId34"/>
    <p:sldId id="258" r:id="rId3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kuláš Vargic" initials="MV" lastIdx="1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55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4" d="100"/>
          <a:sy n="104" d="100"/>
        </p:scale>
        <p:origin x="-3462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11-17T13:37:35.355" idx="1">
    <p:pos x="4356" y="1458"/>
    <p:text>Stavba tedy je způsobilá sloužit svému účelu podle všeho až po kolaudaci a nebude možné ji provádět po částech, pokud tyto nejsou samostatně použitelné.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11-17T13:37:35.355" idx="4">
    <p:pos x="4356" y="1458"/>
    <p:text>Stavba tedy je způsobilá sloužit svému účelu podle všeho až po kolaudaci a nebude možné ji provádět po částech, pokud tyto nejsou samostatně použitelné.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11-17T13:37:35.355" idx="8">
    <p:pos x="4356" y="1458"/>
    <p:text>Stavba tedy je způsobilá sloužit svému účelu podle všeho až po kolaudaci a nebude možné ji provádět po částech, pokud tyto nejsou samostatně použitelné.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11-17T13:37:35.355" idx="9">
    <p:pos x="4356" y="1458"/>
    <p:text>Stavba tedy je způsobilá sloužit svému účelu podle všeho až po kolaudaci a nebude možné ji provádět po částech, pokud tyto nejsou samostatně použitelné.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11-17T13:37:35.355" idx="10">
    <p:pos x="4356" y="1458"/>
    <p:text>Stavba tedy je způsobilá sloužit svému účelu podle všeho až po kolaudaci a nebude možné ji provádět po částech, pokud tyto nejsou samostatně použitelné.</p:tex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11-17T13:37:35.355" idx="13">
    <p:pos x="4356" y="1458"/>
    <p:text>Stavba tedy je způsobilá sloužit svému účelu podle všeho až po kolaudaci a nebude možné ji provádět po částech, pokud tyto nejsou samostatně použitelné.</p:tex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11-17T13:37:35.355" idx="12">
    <p:pos x="4356" y="1458"/>
    <p:text>Stavba tedy je způsobilá sloužit svému účelu podle všeho až po kolaudaci a nebude možné ji provádět po částech, pokud tyto nejsou samostatně použitelné.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3184-0717-4F92-9BF9-5C835104F416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097BD-B20D-4E5C-BDE6-1FD6C11D77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988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E0584-352D-46AC-B76B-10AD8260B47F}" type="datetimeFigureOut">
              <a:rPr lang="cs-CZ" smtClean="0"/>
              <a:pPr/>
              <a:t>4. 10. 2013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6332BF-42C6-40E2-9814-15DAB6F4C5B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5114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850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0113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0113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0113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0183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0183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0183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0183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8108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0183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018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488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0183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4276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76030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009907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009907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00990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997587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997587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78733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114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4887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835242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9003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48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27254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7610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9692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0113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011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EEFC-3869-41B5-B9A9-C105DA4A895D}" type="datetimeFigureOut">
              <a:rPr lang="cs-CZ" smtClean="0"/>
              <a:pPr/>
              <a:t>4. 10. 2013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6A8DD-48BB-40D4-8650-4C348C5D6D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EEFC-3869-41B5-B9A9-C105DA4A895D}" type="datetimeFigureOut">
              <a:rPr lang="cs-CZ" smtClean="0"/>
              <a:pPr/>
              <a:t>4. 10. 2013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6A8DD-48BB-40D4-8650-4C348C5D6D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07503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57485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EEFC-3869-41B5-B9A9-C105DA4A895D}" type="datetimeFigureOut">
              <a:rPr lang="cs-CZ" smtClean="0"/>
              <a:pPr/>
              <a:t>4. 10. 2013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6A8DD-48BB-40D4-8650-4C348C5D6D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152128"/>
          </a:xfrm>
        </p:spPr>
        <p:txBody>
          <a:bodyPr>
            <a:noAutofit/>
          </a:bodyPr>
          <a:lstStyle>
            <a:lvl1pPr>
              <a:defRPr sz="4400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348880"/>
            <a:ext cx="4038600" cy="377728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348880"/>
            <a:ext cx="4038600" cy="377728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EEFC-3869-41B5-B9A9-C105DA4A895D}" type="datetimeFigureOut">
              <a:rPr lang="cs-CZ" smtClean="0"/>
              <a:pPr/>
              <a:t>4. 10. 2013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6A8DD-48BB-40D4-8650-4C348C5D6D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2060848"/>
            <a:ext cx="8229600" cy="4065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2EEFC-3869-41B5-B9A9-C105DA4A895D}" type="datetimeFigureOut">
              <a:rPr lang="cs-CZ" smtClean="0"/>
              <a:pPr/>
              <a:t>4. 10. 2013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6A8DD-48BB-40D4-8650-4C348C5D6DE9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 descr="powerpoint_VR6_Page_3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184" y="138"/>
            <a:ext cx="9143632" cy="685772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6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7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powerpoint_VR6_Page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4" y="276"/>
            <a:ext cx="9143632" cy="6857724"/>
          </a:xfrm>
          <a:prstGeom prst="rect">
            <a:avLst/>
          </a:prstGeom>
        </p:spPr>
      </p:pic>
      <p:pic>
        <p:nvPicPr>
          <p:cNvPr id="4" name="Obrázek 3" descr="logo_OPVaVpI_final-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4077072"/>
            <a:ext cx="5981700" cy="117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Další formy duševního vlastnictví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000" b="1" dirty="0" smtClean="0"/>
              <a:t>Obchodní firma</a:t>
            </a:r>
          </a:p>
          <a:p>
            <a:r>
              <a:rPr lang="cs-CZ" sz="3000" b="1" dirty="0" smtClean="0"/>
              <a:t>Ochranná známka</a:t>
            </a:r>
          </a:p>
          <a:p>
            <a:r>
              <a:rPr lang="cs-CZ" sz="3000" b="1" dirty="0" smtClean="0"/>
              <a:t>Obchodní tajemství</a:t>
            </a:r>
          </a:p>
          <a:p>
            <a:r>
              <a:rPr lang="cs-CZ" sz="3000" b="1" dirty="0" smtClean="0"/>
              <a:t>Know-how  a důvěrné informace</a:t>
            </a:r>
          </a:p>
          <a:p>
            <a:r>
              <a:rPr lang="cs-CZ" sz="3000" b="1" dirty="0" smtClean="0"/>
              <a:t>Zlepšovací návrhy</a:t>
            </a:r>
          </a:p>
          <a:p>
            <a:r>
              <a:rPr lang="cs-CZ" sz="3000" b="1" dirty="0" smtClean="0"/>
              <a:t>Vědecké objevy</a:t>
            </a:r>
          </a:p>
          <a:p>
            <a:r>
              <a:rPr lang="cs-CZ" sz="3000" b="1" dirty="0" smtClean="0"/>
              <a:t>Označení původu a zeměpisná označení</a:t>
            </a:r>
          </a:p>
        </p:txBody>
      </p:sp>
    </p:spTree>
    <p:extLst>
      <p:ext uri="{BB962C8B-B14F-4D97-AF65-F5344CB8AC3E}">
        <p14:creationId xmlns:p14="http://schemas.microsoft.com/office/powerpoint/2010/main" val="325922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152128"/>
          </a:xfrm>
        </p:spPr>
        <p:txBody>
          <a:bodyPr>
            <a:normAutofit/>
          </a:bodyPr>
          <a:lstStyle/>
          <a:p>
            <a:r>
              <a:rPr lang="cs-CZ" b="1" dirty="0" smtClean="0"/>
              <a:t>Vymahatelnost práva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70527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2800" dirty="0" smtClean="0"/>
              <a:t>spravedlnost</a:t>
            </a: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dirty="0"/>
              <a:t>nestrannost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zákaz nadměrné složitosti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zákaz nadměrné nákladnosti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rozumné lhůty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zákaz bezdůvodných zdržení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účinnost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přiměřenost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o</a:t>
            </a:r>
            <a:r>
              <a:rPr lang="cs-CZ" altLang="cs-CZ" sz="2800" dirty="0" smtClean="0"/>
              <a:t>dstrašující charakter</a:t>
            </a:r>
          </a:p>
          <a:p>
            <a:pPr>
              <a:lnSpc>
                <a:spcPct val="80000"/>
              </a:lnSpc>
            </a:pPr>
            <a:r>
              <a:rPr lang="cs-CZ" altLang="cs-CZ" sz="2800" dirty="0" smtClean="0"/>
              <a:t>nepřekážení </a:t>
            </a:r>
            <a:r>
              <a:rPr lang="cs-CZ" altLang="cs-CZ" sz="2800" dirty="0"/>
              <a:t>obchodu po právu</a:t>
            </a:r>
          </a:p>
          <a:p>
            <a:pPr>
              <a:lnSpc>
                <a:spcPct val="80000"/>
              </a:lnSpc>
            </a:pPr>
            <a:r>
              <a:rPr lang="cs-CZ" altLang="cs-CZ" sz="2800" dirty="0" smtClean="0"/>
              <a:t>ochrana </a:t>
            </a:r>
            <a:r>
              <a:rPr lang="cs-CZ" altLang="cs-CZ" sz="2800" dirty="0"/>
              <a:t>před </a:t>
            </a:r>
            <a:r>
              <a:rPr lang="cs-CZ" altLang="cs-CZ" sz="2800" dirty="0" smtClean="0"/>
              <a:t>zneužitím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270628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Soukromoprávní prostředky vymáhání PDV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705275"/>
          </a:xfrm>
        </p:spPr>
        <p:txBody>
          <a:bodyPr>
            <a:normAutofit/>
          </a:bodyPr>
          <a:lstStyle/>
          <a:p>
            <a:r>
              <a:rPr lang="cs-CZ" sz="3000" b="1" dirty="0" smtClean="0"/>
              <a:t>Soukromoprávní žaloba</a:t>
            </a:r>
          </a:p>
          <a:p>
            <a:r>
              <a:rPr lang="cs-CZ" sz="3000" b="1" dirty="0" smtClean="0"/>
              <a:t>Řízení u Úřadu průmyslového vlastnictví</a:t>
            </a:r>
          </a:p>
          <a:p>
            <a:r>
              <a:rPr lang="cs-CZ" sz="3000" b="1" dirty="0" smtClean="0"/>
              <a:t>Smluvní ochrana</a:t>
            </a:r>
          </a:p>
          <a:p>
            <a:r>
              <a:rPr lang="cs-CZ" sz="3000" b="1" dirty="0" smtClean="0"/>
              <a:t>Právo na informace podle zákona </a:t>
            </a:r>
            <a:r>
              <a:rPr lang="cs-CZ" sz="3000" b="1" dirty="0"/>
              <a:t>o vymáhání práv z průmyslového </a:t>
            </a:r>
            <a:r>
              <a:rPr lang="cs-CZ" sz="3000" b="1" dirty="0" smtClean="0"/>
              <a:t>vlastnictví</a:t>
            </a:r>
          </a:p>
          <a:p>
            <a:r>
              <a:rPr lang="cs-CZ" sz="3000" b="1" dirty="0" smtClean="0"/>
              <a:t>Obrana před </a:t>
            </a:r>
            <a:r>
              <a:rPr lang="cs-CZ" sz="3000" b="1" dirty="0" err="1" smtClean="0"/>
              <a:t>nekalosoutěžním</a:t>
            </a:r>
            <a:r>
              <a:rPr lang="cs-CZ" sz="3000" b="1" dirty="0" smtClean="0"/>
              <a:t> jednáním</a:t>
            </a:r>
          </a:p>
        </p:txBody>
      </p:sp>
    </p:spTree>
    <p:extLst>
      <p:ext uri="{BB962C8B-B14F-4D97-AF65-F5344CB8AC3E}">
        <p14:creationId xmlns:p14="http://schemas.microsoft.com/office/powerpoint/2010/main" val="1884435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152128"/>
          </a:xfrm>
        </p:spPr>
        <p:txBody>
          <a:bodyPr>
            <a:normAutofit/>
          </a:bodyPr>
          <a:lstStyle/>
          <a:p>
            <a:r>
              <a:rPr lang="cs-CZ" b="1" dirty="0"/>
              <a:t>Typy soukromoprávních žalob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705275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cs-CZ" dirty="0" smtClean="0"/>
              <a:t>Negatorní </a:t>
            </a:r>
            <a:r>
              <a:rPr lang="cs-CZ" dirty="0"/>
              <a:t>žaloba,</a:t>
            </a:r>
          </a:p>
          <a:p>
            <a:pPr lvl="1"/>
            <a:r>
              <a:rPr lang="cs-CZ" dirty="0"/>
              <a:t>Určovací žaloba,</a:t>
            </a:r>
          </a:p>
          <a:p>
            <a:pPr lvl="1"/>
            <a:r>
              <a:rPr lang="cs-CZ" dirty="0"/>
              <a:t>Odstranění následků, </a:t>
            </a:r>
          </a:p>
          <a:p>
            <a:pPr lvl="1"/>
            <a:r>
              <a:rPr lang="cs-CZ" dirty="0"/>
              <a:t>Morální nebo peněžité zadostiučinění,</a:t>
            </a:r>
          </a:p>
          <a:p>
            <a:pPr lvl="1"/>
            <a:r>
              <a:rPr lang="cs-CZ" dirty="0"/>
              <a:t>Náhrada škody,</a:t>
            </a:r>
          </a:p>
          <a:p>
            <a:pPr lvl="1"/>
            <a:r>
              <a:rPr lang="cs-CZ" dirty="0"/>
              <a:t>Vydání bezdůvodného obohacení</a:t>
            </a:r>
          </a:p>
          <a:p>
            <a:pPr lvl="1"/>
            <a:r>
              <a:rPr lang="cs-CZ" dirty="0"/>
              <a:t>Zveřejnění rozhodnutí</a:t>
            </a:r>
          </a:p>
          <a:p>
            <a:pPr lvl="2"/>
            <a:r>
              <a:rPr lang="cs-CZ" dirty="0"/>
              <a:t>Skutkový děj a stav věci</a:t>
            </a:r>
          </a:p>
          <a:p>
            <a:pPr lvl="2"/>
            <a:r>
              <a:rPr lang="cs-CZ" dirty="0"/>
              <a:t>Veřejná omluva</a:t>
            </a:r>
          </a:p>
          <a:p>
            <a:pPr lvl="2"/>
            <a:r>
              <a:rPr lang="cs-CZ" dirty="0"/>
              <a:t>Zveřejnění rozsudku</a:t>
            </a:r>
          </a:p>
        </p:txBody>
      </p:sp>
    </p:spTree>
    <p:extLst>
      <p:ext uri="{BB962C8B-B14F-4D97-AF65-F5344CB8AC3E}">
        <p14:creationId xmlns:p14="http://schemas.microsoft.com/office/powerpoint/2010/main" val="1505873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cs-CZ" b="1" dirty="0" smtClean="0"/>
              <a:t>Předběžné opatření</a:t>
            </a:r>
            <a:endParaRPr lang="cs-CZ" b="1" dirty="0"/>
          </a:p>
          <a:p>
            <a:pPr lvl="1"/>
            <a:r>
              <a:rPr lang="cs-CZ" sz="2600" dirty="0" smtClean="0"/>
              <a:t>Před začátkem samotného řízení nebo kdykoli v jeho průběhu</a:t>
            </a:r>
            <a:endParaRPr lang="cs-CZ" sz="2600" dirty="0"/>
          </a:p>
          <a:p>
            <a:pPr lvl="1"/>
            <a:r>
              <a:rPr lang="cs-CZ" sz="2600" dirty="0"/>
              <a:t>Účelem je </a:t>
            </a:r>
            <a:r>
              <a:rPr lang="cs-CZ" sz="2600" dirty="0" smtClean="0"/>
              <a:t>nutnost úpravy poměrů do doby konečného rozhodnutí. </a:t>
            </a:r>
          </a:p>
          <a:p>
            <a:pPr lvl="1"/>
            <a:r>
              <a:rPr lang="cs-CZ" sz="2600" dirty="0" smtClean="0"/>
              <a:t>Důvodem může být např</a:t>
            </a:r>
            <a:r>
              <a:rPr lang="cs-CZ" sz="2600" dirty="0"/>
              <a:t>. </a:t>
            </a:r>
            <a:r>
              <a:rPr lang="cs-CZ" sz="2600" dirty="0" smtClean="0"/>
              <a:t>hrozba </a:t>
            </a:r>
            <a:r>
              <a:rPr lang="cs-CZ" sz="2600" dirty="0"/>
              <a:t>narůstání </a:t>
            </a:r>
            <a:r>
              <a:rPr lang="cs-CZ" sz="2600" dirty="0" smtClean="0"/>
              <a:t>újmy, následná nemožnost </a:t>
            </a:r>
            <a:r>
              <a:rPr lang="cs-CZ" sz="2600" dirty="0"/>
              <a:t>exekuce, </a:t>
            </a:r>
            <a:r>
              <a:rPr lang="cs-CZ" sz="2600" dirty="0" smtClean="0"/>
              <a:t>apod.</a:t>
            </a:r>
            <a:endParaRPr lang="cs-CZ" sz="2600" dirty="0"/>
          </a:p>
          <a:p>
            <a:pPr lvl="1"/>
            <a:r>
              <a:rPr lang="cs-CZ" sz="2600" dirty="0" smtClean="0"/>
              <a:t>Povinnost může být uložena i </a:t>
            </a:r>
            <a:r>
              <a:rPr lang="cs-CZ" sz="2600" dirty="0"/>
              <a:t>třetí osobě</a:t>
            </a:r>
          </a:p>
          <a:p>
            <a:pPr lvl="1"/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1480294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cs-CZ" b="1" dirty="0" smtClean="0"/>
              <a:t>Opatřování důkazů</a:t>
            </a:r>
            <a:endParaRPr lang="cs-CZ" b="1" dirty="0"/>
          </a:p>
          <a:p>
            <a:pPr lvl="1"/>
            <a:r>
              <a:rPr lang="cs-CZ" sz="2600" dirty="0" smtClean="0"/>
              <a:t>Svépomocí:</a:t>
            </a:r>
          </a:p>
          <a:p>
            <a:pPr lvl="2"/>
            <a:r>
              <a:rPr lang="cs-CZ" sz="2200" dirty="0" smtClean="0"/>
              <a:t>neotevřeným </a:t>
            </a:r>
            <a:r>
              <a:rPr lang="cs-CZ" sz="2200" dirty="0"/>
              <a:t>cenným psaním nebo doporučenou zásilkou, obsahující dílo, na vlastní adresu</a:t>
            </a:r>
          </a:p>
          <a:p>
            <a:pPr lvl="2"/>
            <a:r>
              <a:rPr lang="cs-CZ" sz="2200" dirty="0"/>
              <a:t>vydáním díla vlastním nákladem </a:t>
            </a:r>
            <a:r>
              <a:rPr lang="cs-CZ" sz="2200" dirty="0" smtClean="0"/>
              <a:t>alespoň v </a:t>
            </a:r>
            <a:r>
              <a:rPr lang="cs-CZ" sz="2200" dirty="0"/>
              <a:t>počtu veřejnoprávně povinných výtisků </a:t>
            </a:r>
            <a:r>
              <a:rPr lang="cs-CZ" sz="2200" dirty="0" smtClean="0"/>
              <a:t>a </a:t>
            </a:r>
            <a:r>
              <a:rPr lang="cs-CZ" sz="2200" dirty="0"/>
              <a:t>jejich odevzdáním veřejným knihovnám</a:t>
            </a:r>
          </a:p>
          <a:p>
            <a:pPr lvl="2"/>
            <a:r>
              <a:rPr lang="cs-CZ" sz="2200" dirty="0" smtClean="0"/>
              <a:t>zveřejněním </a:t>
            </a:r>
            <a:r>
              <a:rPr lang="cs-CZ" sz="2200" dirty="0"/>
              <a:t>díla v portálu v síti elektronických komunikací na vlastní náklad, a to i </a:t>
            </a:r>
            <a:r>
              <a:rPr lang="cs-CZ" sz="2200" dirty="0" smtClean="0"/>
              <a:t>krátkodobě</a:t>
            </a:r>
          </a:p>
          <a:p>
            <a:pPr lvl="2"/>
            <a:r>
              <a:rPr lang="cs-CZ" sz="2200" dirty="0" smtClean="0"/>
              <a:t>úschovou (veřejnoprávně – notář, soukromoprávně – </a:t>
            </a:r>
            <a:r>
              <a:rPr lang="cs-CZ" sz="2200" dirty="0" err="1" smtClean="0"/>
              <a:t>Dilia</a:t>
            </a:r>
            <a:r>
              <a:rPr lang="cs-CZ" sz="2200" dirty="0" smtClean="0"/>
              <a:t>, advokát)</a:t>
            </a:r>
          </a:p>
        </p:txBody>
      </p:sp>
    </p:spTree>
    <p:extLst>
      <p:ext uri="{BB962C8B-B14F-4D97-AF65-F5344CB8AC3E}">
        <p14:creationId xmlns:p14="http://schemas.microsoft.com/office/powerpoint/2010/main" val="3898991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cs-CZ" b="1" dirty="0" smtClean="0"/>
              <a:t>Opatřování důkazů</a:t>
            </a:r>
            <a:endParaRPr lang="cs-CZ" b="1" dirty="0"/>
          </a:p>
          <a:p>
            <a:pPr lvl="1"/>
            <a:r>
              <a:rPr lang="cs-CZ" sz="2600" dirty="0" smtClean="0"/>
              <a:t>notářským nebo exekutorským zápisem</a:t>
            </a:r>
          </a:p>
          <a:p>
            <a:pPr lvl="2"/>
            <a:r>
              <a:rPr lang="cs-CZ" sz="2200" dirty="0"/>
              <a:t>úřední osvědčení skutkového děje nebo stavu </a:t>
            </a:r>
            <a:r>
              <a:rPr lang="cs-CZ" sz="2200" dirty="0" smtClean="0"/>
              <a:t>věc</a:t>
            </a:r>
          </a:p>
          <a:p>
            <a:pPr lvl="2"/>
            <a:r>
              <a:rPr lang="cs-CZ" sz="2200" dirty="0" smtClean="0"/>
              <a:t>např</a:t>
            </a:r>
            <a:r>
              <a:rPr lang="cs-CZ" sz="2200" dirty="0"/>
              <a:t>. nabízení zboží v </a:t>
            </a:r>
            <a:r>
              <a:rPr lang="cs-CZ" sz="2200" dirty="0" smtClean="0"/>
              <a:t>obchodě nebo na internetových stránkách v daném </a:t>
            </a:r>
            <a:r>
              <a:rPr lang="cs-CZ" sz="2200" dirty="0"/>
              <a:t>místě a čase,</a:t>
            </a:r>
            <a:r>
              <a:rPr lang="cs-CZ" sz="2600" dirty="0"/>
              <a:t> </a:t>
            </a:r>
          </a:p>
          <a:p>
            <a:pPr lvl="1"/>
            <a:r>
              <a:rPr lang="cs-CZ" sz="2600" dirty="0" smtClean="0"/>
              <a:t>veřejnou listinou</a:t>
            </a:r>
            <a:endParaRPr lang="cs-CZ" sz="2600" dirty="0"/>
          </a:p>
          <a:p>
            <a:pPr lvl="2"/>
            <a:r>
              <a:rPr lang="cs-CZ" sz="2200" dirty="0" smtClean="0"/>
              <a:t>vyvratitelná </a:t>
            </a:r>
            <a:r>
              <a:rPr lang="cs-CZ" sz="2200" dirty="0"/>
              <a:t>domněnka pravdivosti obsahu</a:t>
            </a:r>
          </a:p>
          <a:p>
            <a:pPr lvl="2"/>
            <a:r>
              <a:rPr lang="cs-CZ" sz="2200" dirty="0" smtClean="0"/>
              <a:t>trestný </a:t>
            </a:r>
            <a:r>
              <a:rPr lang="cs-CZ" sz="2200" dirty="0"/>
              <a:t>čin padělání nebo </a:t>
            </a:r>
            <a:r>
              <a:rPr lang="cs-CZ" sz="2200" dirty="0" smtClean="0"/>
              <a:t>pozměňování veřejné </a:t>
            </a:r>
            <a:r>
              <a:rPr lang="cs-CZ" sz="2200" dirty="0"/>
              <a:t>listiny</a:t>
            </a:r>
          </a:p>
          <a:p>
            <a:pPr lvl="1"/>
            <a:endParaRPr lang="cs-CZ" sz="2600" dirty="0" smtClean="0"/>
          </a:p>
          <a:p>
            <a:pPr lvl="1"/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3712488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cs-CZ" b="1" dirty="0" smtClean="0"/>
              <a:t>Opatřování důkazů</a:t>
            </a:r>
            <a:endParaRPr lang="cs-CZ" b="1" dirty="0"/>
          </a:p>
          <a:p>
            <a:pPr lvl="1"/>
            <a:r>
              <a:rPr lang="cs-CZ" sz="2600" dirty="0" smtClean="0"/>
              <a:t>Soudem před zahájením řízení ve věci samé</a:t>
            </a:r>
          </a:p>
          <a:p>
            <a:pPr lvl="2"/>
            <a:r>
              <a:rPr lang="cs-CZ" sz="2200" dirty="0" smtClean="0"/>
              <a:t>je-li </a:t>
            </a:r>
            <a:r>
              <a:rPr lang="cs-CZ" sz="2200" dirty="0"/>
              <a:t>obava, že později jej nebude možno provést vůbec nebo jen s velkými obtížemi</a:t>
            </a:r>
            <a:r>
              <a:rPr lang="cs-CZ" sz="2200" dirty="0" smtClean="0"/>
              <a:t>.</a:t>
            </a:r>
          </a:p>
          <a:p>
            <a:pPr lvl="2"/>
            <a:r>
              <a:rPr lang="cs-CZ" sz="2200" dirty="0" smtClean="0"/>
              <a:t>na </a:t>
            </a:r>
            <a:r>
              <a:rPr lang="cs-CZ" sz="2200" dirty="0"/>
              <a:t>návrh toho, kdo osvědčil porušení práva z duševního vlastnictví, </a:t>
            </a:r>
            <a:r>
              <a:rPr lang="cs-CZ" sz="2200" dirty="0" smtClean="0"/>
              <a:t>lze za </a:t>
            </a:r>
            <a:r>
              <a:rPr lang="cs-CZ" sz="2200" dirty="0"/>
              <a:t>účelem provedení důkazu </a:t>
            </a:r>
            <a:r>
              <a:rPr lang="cs-CZ" sz="2200" dirty="0" smtClean="0"/>
              <a:t>zajistit</a:t>
            </a:r>
            <a:endParaRPr lang="cs-CZ" sz="2200" dirty="0"/>
          </a:p>
          <a:p>
            <a:pPr lvl="3"/>
            <a:r>
              <a:rPr lang="cs-CZ" dirty="0" smtClean="0"/>
              <a:t>zboží</a:t>
            </a:r>
            <a:r>
              <a:rPr lang="cs-CZ" dirty="0"/>
              <a:t>, popřípadě přiměřený vzorek zboží, jehož výrobou mohlo být porušeno právo z duševního vlastnictví,</a:t>
            </a:r>
          </a:p>
          <a:p>
            <a:pPr lvl="3"/>
            <a:r>
              <a:rPr lang="cs-CZ" dirty="0" smtClean="0"/>
              <a:t>materiál </a:t>
            </a:r>
            <a:r>
              <a:rPr lang="cs-CZ" dirty="0"/>
              <a:t>a nástroje, které byly použity k výrobě nebo rozšiřování </a:t>
            </a:r>
            <a:r>
              <a:rPr lang="cs-CZ" dirty="0" smtClean="0"/>
              <a:t>zboží,</a:t>
            </a:r>
          </a:p>
          <a:p>
            <a:pPr lvl="3"/>
            <a:r>
              <a:rPr lang="cs-CZ" dirty="0" smtClean="0"/>
              <a:t>dokumenty </a:t>
            </a:r>
            <a:r>
              <a:rPr lang="cs-CZ" dirty="0"/>
              <a:t>týkající se </a:t>
            </a:r>
            <a:r>
              <a:rPr lang="cs-CZ" dirty="0" smtClean="0"/>
              <a:t>zboží.</a:t>
            </a:r>
          </a:p>
          <a:p>
            <a:pPr lvl="2"/>
            <a:r>
              <a:rPr lang="cs-CZ" dirty="0" smtClean="0"/>
              <a:t>Soud může navrhovateli uložit povinnost složit jistotu (max. 100 000,- Kč)</a:t>
            </a:r>
            <a:endParaRPr lang="cs-CZ" dirty="0"/>
          </a:p>
          <a:p>
            <a:pPr lvl="1"/>
            <a:endParaRPr lang="cs-CZ" sz="2600" dirty="0" smtClean="0"/>
          </a:p>
          <a:p>
            <a:pPr lvl="1"/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17696183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cs-CZ" sz="3000" b="1" dirty="0" smtClean="0"/>
              <a:t>Nekalá soutěž</a:t>
            </a:r>
            <a:endParaRPr lang="cs-CZ" sz="3000" b="1" dirty="0"/>
          </a:p>
          <a:p>
            <a:pPr lvl="1"/>
            <a:r>
              <a:rPr lang="cs-CZ" sz="2400" dirty="0" smtClean="0"/>
              <a:t>jednání, </a:t>
            </a:r>
            <a:r>
              <a:rPr lang="cs-CZ" sz="2400" dirty="0"/>
              <a:t>které je v rozporu s dobrými mravy soutěže a je způsobilé přivodit újmu jiným soutěžitelům, spotřebitelům nebo dalším zákazníkům. </a:t>
            </a:r>
            <a:endParaRPr lang="cs-CZ" sz="2400" dirty="0" smtClean="0"/>
          </a:p>
          <a:p>
            <a:pPr lvl="1"/>
            <a:r>
              <a:rPr lang="cs-CZ" sz="2400" dirty="0" smtClean="0"/>
              <a:t>proti rušiteli se lze </a:t>
            </a:r>
            <a:r>
              <a:rPr lang="cs-CZ" sz="2400" dirty="0"/>
              <a:t>domáhat, aby se </a:t>
            </a:r>
            <a:r>
              <a:rPr lang="cs-CZ" sz="2400" dirty="0" smtClean="0"/>
              <a:t>jednání </a:t>
            </a:r>
            <a:r>
              <a:rPr lang="cs-CZ" sz="2400" dirty="0"/>
              <a:t>zdržel a odstranil závadný stav. Dále </a:t>
            </a:r>
            <a:r>
              <a:rPr lang="cs-CZ" sz="2400" dirty="0" smtClean="0"/>
              <a:t>lze </a:t>
            </a:r>
            <a:r>
              <a:rPr lang="cs-CZ" sz="2400" dirty="0"/>
              <a:t>požadovat přiměřené zadostiučinění, které může být poskytnuto i v penězích, náhradu škody a vydání bezdůvodného obohacení</a:t>
            </a:r>
            <a:r>
              <a:rPr lang="cs-CZ" sz="2400" dirty="0" smtClean="0"/>
              <a:t>.</a:t>
            </a:r>
            <a:endParaRPr lang="cs-CZ" sz="2400" dirty="0"/>
          </a:p>
          <a:p>
            <a:pPr lvl="1"/>
            <a:r>
              <a:rPr lang="cs-CZ" sz="2400" dirty="0"/>
              <a:t>Právo, aby se rušitel protiprávního jednání zdržel a aby odstranil závadný stav, může </a:t>
            </a:r>
            <a:r>
              <a:rPr lang="cs-CZ" sz="2400" dirty="0" smtClean="0"/>
              <a:t>uplatnit </a:t>
            </a:r>
            <a:r>
              <a:rPr lang="cs-CZ" sz="2400" dirty="0"/>
              <a:t>též právnická osoba oprávněná hájit zájmy soutěžitelů nebo spotřebitelů</a:t>
            </a:r>
            <a:r>
              <a:rPr lang="cs-CZ" sz="2400" dirty="0" smtClean="0"/>
              <a:t>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7966093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5"/>
            <a:ext cx="8229600" cy="4320480"/>
          </a:xfrm>
        </p:spPr>
        <p:txBody>
          <a:bodyPr>
            <a:normAutofit fontScale="77500" lnSpcReduction="20000"/>
          </a:bodyPr>
          <a:lstStyle/>
          <a:p>
            <a:pPr marL="457200" lvl="1" indent="0">
              <a:buNone/>
            </a:pPr>
            <a:r>
              <a:rPr lang="cs-CZ" sz="2600" dirty="0" smtClean="0"/>
              <a:t>Všechna řízení probíhají procesně stejně a liší se pouze v důvodech jejich zahájení a oprávněných navrhovatelích</a:t>
            </a:r>
          </a:p>
          <a:p>
            <a:endParaRPr lang="cs-CZ" sz="3000" b="1" dirty="0" smtClean="0"/>
          </a:p>
          <a:p>
            <a:r>
              <a:rPr lang="cs-CZ" sz="3000" b="1" dirty="0" smtClean="0"/>
              <a:t>Řízení </a:t>
            </a:r>
            <a:r>
              <a:rPr lang="cs-CZ" sz="3000" b="1" dirty="0"/>
              <a:t>o zrušení </a:t>
            </a:r>
            <a:r>
              <a:rPr lang="cs-CZ" sz="3000" b="1" dirty="0" smtClean="0"/>
              <a:t>patentu</a:t>
            </a:r>
          </a:p>
          <a:p>
            <a:pPr lvl="1"/>
            <a:r>
              <a:rPr lang="cs-CZ" sz="2600" dirty="0" smtClean="0"/>
              <a:t>Návrh </a:t>
            </a:r>
            <a:r>
              <a:rPr lang="cs-CZ" sz="2600" dirty="0"/>
              <a:t>na zrušení patentu </a:t>
            </a:r>
            <a:r>
              <a:rPr lang="cs-CZ" sz="2600" dirty="0" smtClean="0"/>
              <a:t>může podat kterákoliv </a:t>
            </a:r>
            <a:r>
              <a:rPr lang="cs-CZ" sz="2600" dirty="0"/>
              <a:t>fyzická či právnická osoba, aniž by musela osvědčovat právní zájem na zrušení. </a:t>
            </a:r>
            <a:r>
              <a:rPr lang="cs-CZ" sz="2600" dirty="0" smtClean="0"/>
              <a:t>Výjimkou je řízení o sporu, zda je majitel patentu jeho původcem.</a:t>
            </a:r>
          </a:p>
          <a:p>
            <a:pPr lvl="1"/>
            <a:r>
              <a:rPr lang="cs-CZ" sz="2600" dirty="0" smtClean="0"/>
              <a:t>Návrh </a:t>
            </a:r>
            <a:r>
              <a:rPr lang="cs-CZ" sz="2600" dirty="0"/>
              <a:t>lze </a:t>
            </a:r>
            <a:r>
              <a:rPr lang="cs-CZ" sz="2600" dirty="0" smtClean="0"/>
              <a:t>podat kdykoliv </a:t>
            </a:r>
            <a:r>
              <a:rPr lang="cs-CZ" sz="2600" dirty="0"/>
              <a:t>po udělení patentu po celou dobu jeho platnosti</a:t>
            </a:r>
            <a:r>
              <a:rPr lang="cs-CZ" sz="2600" dirty="0" smtClean="0"/>
              <a:t>.</a:t>
            </a:r>
          </a:p>
          <a:p>
            <a:pPr lvl="1"/>
            <a:r>
              <a:rPr lang="cs-CZ" sz="2600" dirty="0" smtClean="0"/>
              <a:t>Návrh je zpoplatněn (2000,- Kč poplatek, 2500,- Kč kauce)</a:t>
            </a:r>
          </a:p>
          <a:p>
            <a:pPr lvl="1"/>
            <a:r>
              <a:rPr lang="cs-CZ" sz="2600" dirty="0"/>
              <a:t>Výsledkem zrušovacího řízení je buď:</a:t>
            </a:r>
          </a:p>
          <a:p>
            <a:pPr lvl="2"/>
            <a:r>
              <a:rPr lang="cs-CZ" sz="2200" dirty="0" smtClean="0"/>
              <a:t>zamítnutí </a:t>
            </a:r>
            <a:r>
              <a:rPr lang="cs-CZ" sz="2200" dirty="0"/>
              <a:t>návrhu a ponechání patentu v platnosti v původním rozsahu nebo</a:t>
            </a:r>
          </a:p>
          <a:p>
            <a:pPr lvl="2"/>
            <a:r>
              <a:rPr lang="cs-CZ" sz="2200" dirty="0" smtClean="0"/>
              <a:t>zrušení </a:t>
            </a:r>
            <a:r>
              <a:rPr lang="cs-CZ" sz="2200" dirty="0"/>
              <a:t>patentu v celém rozsahu nebo</a:t>
            </a:r>
          </a:p>
          <a:p>
            <a:pPr lvl="2"/>
            <a:r>
              <a:rPr lang="cs-CZ" sz="2200" dirty="0" smtClean="0"/>
              <a:t>částečné </a:t>
            </a:r>
            <a:r>
              <a:rPr lang="cs-CZ" sz="2200" dirty="0"/>
              <a:t>zrušení patentu</a:t>
            </a:r>
            <a:r>
              <a:rPr lang="cs-CZ" sz="2200" dirty="0" smtClean="0"/>
              <a:t>.</a:t>
            </a:r>
            <a:endParaRPr lang="cs-CZ" sz="22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Řízení u ÚPV</a:t>
            </a:r>
          </a:p>
        </p:txBody>
      </p:sp>
    </p:spTree>
    <p:extLst>
      <p:ext uri="{BB962C8B-B14F-4D97-AF65-F5344CB8AC3E}">
        <p14:creationId xmlns:p14="http://schemas.microsoft.com/office/powerpoint/2010/main" val="1895643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powerpoint_VR6_Page_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4" y="138"/>
            <a:ext cx="9143632" cy="6857724"/>
          </a:xfrm>
          <a:prstGeom prst="rect">
            <a:avLst/>
          </a:prstGeom>
        </p:spPr>
      </p:pic>
      <p:sp>
        <p:nvSpPr>
          <p:cNvPr id="5" name="Nadpis 3"/>
          <p:cNvSpPr>
            <a:spLocks noGrp="1"/>
          </p:cNvSpPr>
          <p:nvPr>
            <p:ph type="ctrTitle"/>
          </p:nvPr>
        </p:nvSpPr>
        <p:spPr>
          <a:xfrm>
            <a:off x="685800" y="1916833"/>
            <a:ext cx="7772400" cy="1872208"/>
          </a:xfrm>
        </p:spPr>
        <p:txBody>
          <a:bodyPr>
            <a:normAutofit fontScale="90000"/>
          </a:bodyPr>
          <a:lstStyle/>
          <a:p>
            <a:r>
              <a:rPr lang="cs-CZ" sz="7200" dirty="0" smtClean="0">
                <a:solidFill>
                  <a:schemeClr val="bg1">
                    <a:lumMod val="75000"/>
                  </a:schemeClr>
                </a:solidFill>
              </a:rPr>
              <a:t>Vymahatelnost práva duševního vlastnictví</a:t>
            </a:r>
            <a:endParaRPr lang="cs-CZ" sz="7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cs-CZ" b="1" dirty="0" smtClean="0"/>
              <a:t>Výmaz užitného vzoru a výmaz </a:t>
            </a:r>
            <a:r>
              <a:rPr lang="cs-CZ" b="1" dirty="0"/>
              <a:t>průmyslového vzoru</a:t>
            </a:r>
          </a:p>
          <a:p>
            <a:pPr lvl="1"/>
            <a:r>
              <a:rPr lang="cs-CZ" sz="2600" dirty="0" smtClean="0"/>
              <a:t>Obdobná kritéria jako v případě patentů s drobnými obměnami ohledně důvodů pro zahájení a oprávněných osob</a:t>
            </a:r>
          </a:p>
          <a:p>
            <a:r>
              <a:rPr lang="cs-CZ" sz="3000" b="1" dirty="0" smtClean="0"/>
              <a:t>Určovací řízení u patentů a užitných vzorů</a:t>
            </a:r>
          </a:p>
          <a:p>
            <a:pPr lvl="1"/>
            <a:r>
              <a:rPr lang="cs-CZ" sz="2600" dirty="0" smtClean="0"/>
              <a:t>Úřad může rozhodnout, zda předmět porušující práva z patentu spadá do rozsahu ochrany garantované patentem</a:t>
            </a:r>
          </a:p>
          <a:p>
            <a:pPr lvl="1"/>
            <a:r>
              <a:rPr lang="cs-CZ" sz="2600" dirty="0" smtClean="0"/>
              <a:t>Subjektivní práva ale přiznává soud a není rozhodnutím úřadu vázán</a:t>
            </a:r>
          </a:p>
        </p:txBody>
      </p:sp>
    </p:spTree>
    <p:extLst>
      <p:ext uri="{BB962C8B-B14F-4D97-AF65-F5344CB8AC3E}">
        <p14:creationId xmlns:p14="http://schemas.microsoft.com/office/powerpoint/2010/main" val="20285022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713387"/>
          </a:xfrm>
        </p:spPr>
        <p:txBody>
          <a:bodyPr>
            <a:normAutofit/>
          </a:bodyPr>
          <a:lstStyle/>
          <a:p>
            <a:r>
              <a:rPr lang="cs-CZ" sz="3000" dirty="0" smtClean="0"/>
              <a:t>Licenční smlouvy</a:t>
            </a:r>
            <a:endParaRPr lang="cs-CZ" sz="3000" dirty="0"/>
          </a:p>
          <a:p>
            <a:pPr lvl="1"/>
            <a:r>
              <a:rPr lang="cs-CZ" dirty="0" smtClean="0"/>
              <a:t>Předmět licence, </a:t>
            </a:r>
            <a:endParaRPr lang="cs-CZ" dirty="0"/>
          </a:p>
          <a:p>
            <a:pPr lvl="1"/>
            <a:r>
              <a:rPr lang="cs-CZ" dirty="0" smtClean="0"/>
              <a:t>Zajišťovací instrumenty, </a:t>
            </a:r>
          </a:p>
          <a:p>
            <a:pPr lvl="1"/>
            <a:endParaRPr lang="cs-CZ" dirty="0"/>
          </a:p>
          <a:p>
            <a:r>
              <a:rPr lang="cs-CZ" sz="3000" smtClean="0"/>
              <a:t>NDA</a:t>
            </a:r>
          </a:p>
          <a:p>
            <a:endParaRPr lang="cs-CZ" sz="3000" dirty="0"/>
          </a:p>
          <a:p>
            <a:r>
              <a:rPr lang="cs-CZ" sz="3000" dirty="0"/>
              <a:t>Předsmluvní odpovědnost </a:t>
            </a:r>
            <a:endParaRPr lang="en-GB" sz="30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Smluvní ochrana  </a:t>
            </a:r>
          </a:p>
        </p:txBody>
      </p:sp>
    </p:spTree>
    <p:extLst>
      <p:ext uri="{BB962C8B-B14F-4D97-AF65-F5344CB8AC3E}">
        <p14:creationId xmlns:p14="http://schemas.microsoft.com/office/powerpoint/2010/main" val="20889302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Veřejnoprávní prostředky ochrany PDV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4065315"/>
          </a:xfrm>
        </p:spPr>
        <p:txBody>
          <a:bodyPr>
            <a:normAutofit/>
          </a:bodyPr>
          <a:lstStyle/>
          <a:p>
            <a:r>
              <a:rPr lang="cs-CZ" sz="3000" b="1" dirty="0" smtClean="0"/>
              <a:t>Trestní právo</a:t>
            </a:r>
          </a:p>
          <a:p>
            <a:pPr lvl="1"/>
            <a:r>
              <a:rPr lang="cs-CZ" sz="2400" dirty="0" smtClean="0"/>
              <a:t>Jedná se o hospodářskou trestnou činnost</a:t>
            </a:r>
          </a:p>
          <a:p>
            <a:pPr lvl="2"/>
            <a:r>
              <a:rPr lang="cs-CZ" sz="2000" dirty="0" smtClean="0"/>
              <a:t>Porušení </a:t>
            </a:r>
            <a:r>
              <a:rPr lang="cs-CZ" sz="2000" dirty="0"/>
              <a:t>práv k ochranné známce a jiným označením.</a:t>
            </a:r>
          </a:p>
          <a:p>
            <a:pPr lvl="2"/>
            <a:r>
              <a:rPr lang="cs-CZ" sz="2000" dirty="0"/>
              <a:t>Porušení chráněných průmyslových práv.</a:t>
            </a:r>
          </a:p>
          <a:p>
            <a:pPr lvl="2"/>
            <a:r>
              <a:rPr lang="cs-CZ" sz="2000" dirty="0"/>
              <a:t>Porušení autorského práva, práv souvisejících s právem autorským a práv k </a:t>
            </a:r>
            <a:r>
              <a:rPr lang="cs-CZ" sz="2000" dirty="0" smtClean="0"/>
              <a:t>databázi</a:t>
            </a:r>
          </a:p>
          <a:p>
            <a:pPr lvl="2"/>
            <a:r>
              <a:rPr lang="cs-CZ" sz="2000" dirty="0"/>
              <a:t>Padělání a napodobení díla výtvarného umění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1689935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/>
          </a:bodyPr>
          <a:lstStyle/>
          <a:p>
            <a:r>
              <a:rPr lang="cs-CZ" sz="4300" b="1" dirty="0" smtClean="0"/>
              <a:t>Správní právo</a:t>
            </a:r>
            <a:endParaRPr lang="cs-CZ" sz="4300" b="1" dirty="0"/>
          </a:p>
          <a:p>
            <a:pPr lvl="1"/>
            <a:r>
              <a:rPr lang="cs-CZ" sz="3400" dirty="0"/>
              <a:t>přestupky na úseku porušování průmyslových práv a porušování práv k obchodní firmě  </a:t>
            </a:r>
          </a:p>
          <a:p>
            <a:pPr lvl="1"/>
            <a:r>
              <a:rPr lang="cs-CZ" sz="3400" dirty="0" smtClean="0"/>
              <a:t>přestupky </a:t>
            </a:r>
            <a:r>
              <a:rPr lang="cs-CZ" sz="3400" dirty="0"/>
              <a:t>a jiné správní delikty proti autorskému zákonu </a:t>
            </a:r>
          </a:p>
          <a:p>
            <a:pPr lvl="1"/>
            <a:r>
              <a:rPr lang="cs-CZ" sz="3400" dirty="0" smtClean="0"/>
              <a:t>přestupky </a:t>
            </a:r>
            <a:r>
              <a:rPr lang="cs-CZ" sz="3400" dirty="0"/>
              <a:t>a jiné správní delikty u zboží porušujícího práva duševního </a:t>
            </a:r>
            <a:r>
              <a:rPr lang="cs-CZ" sz="3400" dirty="0" smtClean="0"/>
              <a:t>vlastnictví</a:t>
            </a:r>
          </a:p>
          <a:p>
            <a:pPr lvl="1"/>
            <a:r>
              <a:rPr lang="cs-CZ" sz="3400" dirty="0" smtClean="0"/>
              <a:t>správní </a:t>
            </a:r>
            <a:r>
              <a:rPr lang="cs-CZ" sz="3400" dirty="0"/>
              <a:t>delikt závažného porušení podmínek živnostenského </a:t>
            </a:r>
            <a:r>
              <a:rPr lang="cs-CZ" sz="3400" dirty="0" smtClean="0"/>
              <a:t>podnikání</a:t>
            </a:r>
            <a:endParaRPr lang="cs-CZ" sz="3400" dirty="0"/>
          </a:p>
        </p:txBody>
      </p:sp>
    </p:spTree>
    <p:extLst>
      <p:ext uri="{BB962C8B-B14F-4D97-AF65-F5344CB8AC3E}">
        <p14:creationId xmlns:p14="http://schemas.microsoft.com/office/powerpoint/2010/main" val="23414812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cs-CZ" sz="3000" b="1" dirty="0" smtClean="0"/>
              <a:t>Ochrana hospodářské soutěže</a:t>
            </a:r>
            <a:endParaRPr lang="cs-CZ" sz="3000" b="1" dirty="0"/>
          </a:p>
          <a:p>
            <a:pPr lvl="1"/>
            <a:r>
              <a:rPr lang="cs-CZ" sz="2400" dirty="0" smtClean="0"/>
              <a:t>Zákon o ochraně hospodářské soutěže nebo evropská pravidla  </a:t>
            </a:r>
          </a:p>
          <a:p>
            <a:pPr lvl="1"/>
            <a:r>
              <a:rPr lang="cs-CZ" sz="2400" dirty="0" smtClean="0"/>
              <a:t>Pravomoc UOHS nebo Evropské komise</a:t>
            </a:r>
            <a:endParaRPr lang="cs-CZ" sz="2400" dirty="0"/>
          </a:p>
          <a:p>
            <a:pPr lvl="1"/>
            <a:r>
              <a:rPr lang="cs-CZ" sz="2400" dirty="0" smtClean="0"/>
              <a:t>Možné udělení pokuty a zamezení protiprávního jednání</a:t>
            </a:r>
          </a:p>
          <a:p>
            <a:pPr lvl="1"/>
            <a:r>
              <a:rPr lang="cs-CZ" sz="2400" dirty="0" smtClean="0"/>
              <a:t>Nejčastěji se jedná o zneužití dominantního postavení a bránění vstupu nových soutěžitelů na trh – farmaceutika, elektronika, apod.</a:t>
            </a:r>
            <a:endParaRPr lang="cs-CZ" sz="2000" dirty="0"/>
          </a:p>
          <a:p>
            <a:pPr lvl="2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965732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cs-CZ" sz="3000" b="1" dirty="0" smtClean="0"/>
              <a:t>Ochrana spotřebitele</a:t>
            </a:r>
            <a:endParaRPr lang="cs-CZ" sz="3000" b="1" dirty="0"/>
          </a:p>
          <a:p>
            <a:pPr lvl="1"/>
            <a:r>
              <a:rPr lang="cs-CZ" sz="2400" dirty="0" smtClean="0"/>
              <a:t>ingerence České obchodní inspekce</a:t>
            </a:r>
          </a:p>
          <a:p>
            <a:pPr lvl="1"/>
            <a:r>
              <a:rPr lang="cs-CZ" sz="2400" dirty="0" smtClean="0"/>
              <a:t>držitel </a:t>
            </a:r>
            <a:r>
              <a:rPr lang="cs-CZ" sz="2400" dirty="0"/>
              <a:t>PDV může podat podnět k ČOI, </a:t>
            </a:r>
            <a:r>
              <a:rPr lang="cs-CZ" sz="2400" dirty="0" smtClean="0"/>
              <a:t>nutnost složit jistotu </a:t>
            </a:r>
            <a:r>
              <a:rPr lang="cs-CZ" sz="2400" dirty="0"/>
              <a:t>(</a:t>
            </a:r>
            <a:r>
              <a:rPr lang="cs-CZ" sz="2400" dirty="0" smtClean="0"/>
              <a:t>kauci) na </a:t>
            </a:r>
            <a:r>
              <a:rPr lang="cs-CZ" sz="2400" dirty="0"/>
              <a:t>úhradu kontrolních nákladů pro případ neoprávněnosti podnětu</a:t>
            </a:r>
          </a:p>
          <a:p>
            <a:pPr lvl="1"/>
            <a:r>
              <a:rPr lang="cs-CZ" sz="2400" dirty="0" smtClean="0"/>
              <a:t>v případě porušení PDV se jedná o správní delikt a ČOI může uložit pokutu do výše 5.000.000,- Kč</a:t>
            </a:r>
          </a:p>
          <a:p>
            <a:pPr lvl="1"/>
            <a:r>
              <a:rPr lang="cs-CZ" sz="2400" dirty="0" smtClean="0"/>
              <a:t>nejčastěji ČOI rozhoduje o případech zneužití ochranných známek (typicky textil)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711026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cs-CZ" sz="3000" b="1" dirty="0" smtClean="0"/>
              <a:t>Celní správa</a:t>
            </a:r>
            <a:endParaRPr lang="cs-CZ" sz="3000" b="1" dirty="0"/>
          </a:p>
          <a:p>
            <a:pPr lvl="1"/>
            <a:r>
              <a:rPr lang="cs-CZ" sz="2000" dirty="0" smtClean="0"/>
              <a:t>držitel PDV může žádat celní orgány o zásah v případě podezření na porušování svých práv</a:t>
            </a:r>
            <a:endParaRPr lang="cs-CZ" sz="2000" dirty="0"/>
          </a:p>
          <a:p>
            <a:pPr lvl="1"/>
            <a:r>
              <a:rPr lang="cs-CZ" sz="2000" dirty="0" smtClean="0"/>
              <a:t>k podání </a:t>
            </a:r>
            <a:r>
              <a:rPr lang="cs-CZ" sz="2000" dirty="0"/>
              <a:t>žádosti o přijetí opatření musí držitel práva </a:t>
            </a:r>
            <a:r>
              <a:rPr lang="cs-CZ" sz="2000" dirty="0" smtClean="0"/>
              <a:t>splnit dvě podmínky</a:t>
            </a:r>
            <a:r>
              <a:rPr lang="cs-CZ" sz="2000" dirty="0"/>
              <a:t>:</a:t>
            </a:r>
          </a:p>
          <a:p>
            <a:pPr lvl="2"/>
            <a:r>
              <a:rPr lang="cs-CZ" sz="1800" dirty="0" smtClean="0"/>
              <a:t>žádost </a:t>
            </a:r>
            <a:r>
              <a:rPr lang="cs-CZ" sz="1800" dirty="0"/>
              <a:t>musí příslušné celní správě poskytnout dostatečně přesný popis, který </a:t>
            </a:r>
            <a:r>
              <a:rPr lang="cs-CZ" sz="1800" dirty="0" smtClean="0"/>
              <a:t>umožňuje výběr </a:t>
            </a:r>
            <a:r>
              <a:rPr lang="cs-CZ" sz="1800" dirty="0"/>
              <a:t>a identifikaci, a</a:t>
            </a:r>
          </a:p>
          <a:p>
            <a:pPr lvl="2"/>
            <a:r>
              <a:rPr lang="cs-CZ" sz="1800" dirty="0" smtClean="0"/>
              <a:t>je </a:t>
            </a:r>
            <a:r>
              <a:rPr lang="cs-CZ" sz="1800" dirty="0"/>
              <a:t>nutno předložit </a:t>
            </a:r>
            <a:r>
              <a:rPr lang="cs-CZ" sz="1800" dirty="0" smtClean="0"/>
              <a:t>důkazy prokazující, </a:t>
            </a:r>
            <a:r>
              <a:rPr lang="cs-CZ" sz="1800" dirty="0"/>
              <a:t>že žadatel je skutečně držitelem </a:t>
            </a:r>
            <a:r>
              <a:rPr lang="cs-CZ" sz="1800" dirty="0" smtClean="0"/>
              <a:t>práva.</a:t>
            </a:r>
          </a:p>
          <a:p>
            <a:pPr lvl="1"/>
            <a:r>
              <a:rPr lang="cs-CZ" sz="2000" dirty="0" smtClean="0"/>
              <a:t>lze podat žádost ke kterémukoli celnímu orgánu v rámci EU </a:t>
            </a:r>
          </a:p>
          <a:p>
            <a:pPr lvl="1"/>
            <a:r>
              <a:rPr lang="cs-CZ" sz="2000" dirty="0" smtClean="0"/>
              <a:t>v </a:t>
            </a:r>
            <a:r>
              <a:rPr lang="cs-CZ" sz="2000" dirty="0"/>
              <a:t>případě rozhodnutí o uložení </a:t>
            </a:r>
            <a:r>
              <a:rPr lang="cs-CZ" sz="2000" dirty="0" smtClean="0"/>
              <a:t>sankce </a:t>
            </a:r>
            <a:r>
              <a:rPr lang="cs-CZ" sz="2000" dirty="0"/>
              <a:t>celní úřad současně rozhodne o propadnutí nebo o zabrání výrobků nebo zboží.</a:t>
            </a:r>
          </a:p>
        </p:txBody>
      </p:sp>
    </p:spTree>
    <p:extLst>
      <p:ext uri="{BB962C8B-B14F-4D97-AF65-F5344CB8AC3E}">
        <p14:creationId xmlns:p14="http://schemas.microsoft.com/office/powerpoint/2010/main" val="39443734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Souběh nároků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000" b="1" dirty="0" smtClean="0"/>
              <a:t>Jeden skutek porušitele práva lze kvalifikovat různě:</a:t>
            </a:r>
          </a:p>
          <a:p>
            <a:pPr lvl="1"/>
            <a:r>
              <a:rPr lang="cs-CZ" sz="2400" dirty="0" smtClean="0"/>
              <a:t>Porušení práva z patentu může být i nekalou soutěží a přestupkem nebo trestním činem. </a:t>
            </a:r>
          </a:p>
          <a:p>
            <a:pPr lvl="1"/>
            <a:r>
              <a:rPr lang="cs-CZ" sz="2400" dirty="0" smtClean="0"/>
              <a:t>Je nutné zvážit, který způsob uplatnění a vymáhání práva bude nejefektivnější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12575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Exekuce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Autofit/>
          </a:bodyPr>
          <a:lstStyle/>
          <a:p>
            <a:r>
              <a:rPr lang="cs-CZ" sz="2400" b="1" dirty="0"/>
              <a:t>Konečná fáze </a:t>
            </a:r>
            <a:r>
              <a:rPr lang="cs-CZ" sz="2400" b="1" dirty="0" smtClean="0"/>
              <a:t>procesu ochrany porušeného práva</a:t>
            </a:r>
            <a:endParaRPr lang="cs-CZ" sz="2400" b="1" dirty="0"/>
          </a:p>
          <a:p>
            <a:pPr marL="0" indent="0">
              <a:buNone/>
            </a:pPr>
            <a:r>
              <a:rPr lang="cs-CZ" sz="2400" dirty="0" smtClean="0"/>
              <a:t>	</a:t>
            </a:r>
            <a:r>
              <a:rPr lang="cs-CZ" sz="2000" dirty="0" smtClean="0"/>
              <a:t>- pravomocné </a:t>
            </a:r>
            <a:r>
              <a:rPr lang="cs-CZ" sz="2000" dirty="0"/>
              <a:t>a vykonatelné rozhodnutí </a:t>
            </a:r>
            <a:r>
              <a:rPr lang="cs-CZ" sz="2000" dirty="0" smtClean="0"/>
              <a:t>soudu,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- které není dobrovolně plněno</a:t>
            </a:r>
          </a:p>
          <a:p>
            <a:r>
              <a:rPr lang="cs-CZ" sz="2400" b="1" dirty="0" smtClean="0"/>
              <a:t>Namítat  lze jen </a:t>
            </a:r>
            <a:r>
              <a:rPr lang="cs-CZ" sz="2400" b="1" dirty="0"/>
              <a:t>důvody rozhodné pro nařízení </a:t>
            </a:r>
            <a:r>
              <a:rPr lang="cs-CZ" sz="2400" b="1" dirty="0" smtClean="0"/>
              <a:t>exekuce</a:t>
            </a:r>
            <a:endParaRPr lang="cs-CZ" sz="2400" dirty="0" smtClean="0"/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- návrh na zastavení exekuce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- odvolání proti  rozhodnutí exekutora</a:t>
            </a:r>
          </a:p>
          <a:p>
            <a:r>
              <a:rPr lang="cs-CZ" sz="2400" b="1" dirty="0" smtClean="0"/>
              <a:t>Exekuční </a:t>
            </a:r>
            <a:r>
              <a:rPr lang="cs-CZ" sz="2400" b="1" dirty="0"/>
              <a:t>řízení vedené </a:t>
            </a:r>
            <a:r>
              <a:rPr lang="cs-CZ" sz="2400" b="1" dirty="0" smtClean="0"/>
              <a:t>exekutorem: </a:t>
            </a:r>
          </a:p>
          <a:p>
            <a:pPr marL="0" indent="0">
              <a:buNone/>
            </a:pPr>
            <a:r>
              <a:rPr lang="cs-CZ" sz="2400" b="1" dirty="0"/>
              <a:t>	</a:t>
            </a:r>
            <a:r>
              <a:rPr lang="cs-CZ" sz="2400" b="1" dirty="0" smtClean="0"/>
              <a:t>- </a:t>
            </a:r>
            <a:r>
              <a:rPr lang="cs-CZ" sz="2000" dirty="0" smtClean="0"/>
              <a:t>výběr exekutora, nenáročnost </a:t>
            </a:r>
            <a:r>
              <a:rPr lang="cs-CZ" sz="2000" dirty="0"/>
              <a:t>zahájení </a:t>
            </a:r>
            <a:r>
              <a:rPr lang="cs-CZ" sz="2000" dirty="0" smtClean="0"/>
              <a:t>exekuce, omezení </a:t>
            </a:r>
            <a:r>
              <a:rPr lang="cs-CZ" sz="2000" dirty="0"/>
              <a:t>nakládání </a:t>
            </a:r>
            <a:r>
              <a:rPr lang="cs-CZ" sz="2000" dirty="0" smtClean="0"/>
              <a:t>	s</a:t>
            </a:r>
            <a:r>
              <a:rPr lang="cs-CZ" sz="2000" dirty="0"/>
              <a:t> majetkem </a:t>
            </a:r>
            <a:r>
              <a:rPr lang="cs-CZ" sz="2000" dirty="0" smtClean="0"/>
              <a:t>povinného, samostatný </a:t>
            </a:r>
            <a:r>
              <a:rPr lang="cs-CZ" sz="2000" dirty="0"/>
              <a:t>postup </a:t>
            </a:r>
            <a:r>
              <a:rPr lang="cs-CZ" sz="2000" dirty="0" smtClean="0"/>
              <a:t>exekutora.... </a:t>
            </a:r>
          </a:p>
          <a:p>
            <a:r>
              <a:rPr lang="cs-CZ" sz="2400" b="1" dirty="0" smtClean="0"/>
              <a:t>Soudní exekuce:</a:t>
            </a:r>
          </a:p>
          <a:p>
            <a:pPr lvl="3"/>
            <a:r>
              <a:rPr lang="cs-CZ" dirty="0" smtClean="0"/>
              <a:t>nižší </a:t>
            </a:r>
            <a:r>
              <a:rPr lang="cs-CZ" dirty="0"/>
              <a:t>riziko spojené s náklady </a:t>
            </a:r>
            <a:r>
              <a:rPr lang="cs-CZ" dirty="0" smtClean="0"/>
              <a:t>výkonu rozhodnutí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36532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/>
          </a:bodyPr>
          <a:lstStyle/>
          <a:p>
            <a:pPr marL="457200" lvl="1" indent="0">
              <a:buNone/>
            </a:pPr>
            <a:endParaRPr lang="cs-CZ" sz="2400" i="1" dirty="0" smtClean="0"/>
          </a:p>
          <a:p>
            <a:pPr marL="457200" lvl="1" indent="0">
              <a:buNone/>
            </a:pPr>
            <a:r>
              <a:rPr lang="cs-CZ" sz="2400" b="1" dirty="0"/>
              <a:t>Příkaz zdržet se (negatorní žaloba</a:t>
            </a:r>
            <a:r>
              <a:rPr lang="cs-CZ" sz="2400" b="1" dirty="0" smtClean="0"/>
              <a:t>):</a:t>
            </a:r>
            <a:endParaRPr lang="cs-CZ" sz="2400" i="1" dirty="0"/>
          </a:p>
          <a:p>
            <a:pPr marL="457200" lvl="1" indent="0">
              <a:buNone/>
            </a:pPr>
            <a:r>
              <a:rPr lang="cs-CZ" sz="2400" i="1" dirty="0" smtClean="0"/>
              <a:t>„...</a:t>
            </a:r>
            <a:r>
              <a:rPr lang="cs-CZ" sz="2400" i="1" dirty="0"/>
              <a:t>žalovaní jsou povinni zdržet se propagace minerálních vod za použití sdělení, že některé minerální vody mají mnoho magnesia, případně hořčíku, a takové minerální vody je třeba střídat; sdělení, že některé minerální vody mají mnoho magnesia v kombinaci s informací, že vysoký obsah magnesia, případně hořčíku, v lidském těle může způsobit necitlivost; sdělení, že některé minerální vody mají mnoho magnesia v kombinaci s informací, že žalovanou propagovaná minerální voda obsahuje vyvážený poměr minerálů, a sdělení, že některé minerální vody mají mnoho magnesia v kombinaci s informací, že vysoký obsah magnesia, případně hořčíku, v lidském těle může způsobit apatii.“</a:t>
            </a:r>
            <a:endParaRPr lang="cs-CZ" sz="2400" dirty="0"/>
          </a:p>
          <a:p>
            <a:pPr lvl="1"/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08453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52128"/>
          </a:xfrm>
        </p:spPr>
        <p:txBody>
          <a:bodyPr>
            <a:normAutofit/>
          </a:bodyPr>
          <a:lstStyle/>
          <a:p>
            <a:r>
              <a:rPr lang="cs-CZ" dirty="0" smtClean="0"/>
              <a:t>Cíle workshopu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 chránit výsledky výzkumu a vývoje?</a:t>
            </a:r>
          </a:p>
          <a:p>
            <a:r>
              <a:rPr lang="cs-CZ" dirty="0" smtClean="0"/>
              <a:t>Jaký je nejvhodnější způsob ochrany?</a:t>
            </a:r>
          </a:p>
          <a:p>
            <a:r>
              <a:rPr lang="cs-CZ" dirty="0" smtClean="0"/>
              <a:t>Jaké jsou možnosti vymáhání PDV?</a:t>
            </a:r>
          </a:p>
          <a:p>
            <a:r>
              <a:rPr lang="cs-CZ" dirty="0" smtClean="0"/>
              <a:t>Praktické problémy spojené s vymáháním práva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cs-CZ" sz="3000" b="1" dirty="0" smtClean="0"/>
              <a:t>Nezastupitelná plnění</a:t>
            </a:r>
            <a:r>
              <a:rPr lang="cs-CZ" sz="2800" dirty="0" smtClean="0"/>
              <a:t>: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	</a:t>
            </a:r>
            <a:r>
              <a:rPr lang="cs-CZ" sz="2400" dirty="0" smtClean="0"/>
              <a:t>- ukládáním pokut do </a:t>
            </a:r>
            <a:r>
              <a:rPr lang="cs-CZ" sz="2400" dirty="0"/>
              <a:t>výše 100 tis. </a:t>
            </a:r>
            <a:r>
              <a:rPr lang="cs-CZ" sz="2400" dirty="0" smtClean="0"/>
              <a:t>Kč opakovaně (příjem 	státního rozpočtu).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	- </a:t>
            </a:r>
            <a:r>
              <a:rPr lang="cs-CZ" sz="2400" dirty="0"/>
              <a:t>m</a:t>
            </a:r>
            <a:r>
              <a:rPr lang="cs-CZ" sz="2400" dirty="0" smtClean="0"/>
              <a:t>ožnost uplatnit náhradu škody vzniklé neplněním 	povinnosti, avšak mimo probíhající výkon rozhodnutí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- exekuční řízení otevírá možnost omezení nakládání 	povinného s majetkem</a:t>
            </a:r>
            <a:endParaRPr lang="cs-CZ" sz="2400" dirty="0"/>
          </a:p>
          <a:p>
            <a:pPr lvl="1"/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3947267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/>
          </a:bodyPr>
          <a:lstStyle/>
          <a:p>
            <a:r>
              <a:rPr lang="cs-CZ" sz="2800" b="1" dirty="0"/>
              <a:t>Příkaz k jednání (odstranění závadného stavu</a:t>
            </a:r>
            <a:r>
              <a:rPr lang="cs-CZ" sz="2800" b="1" dirty="0" smtClean="0"/>
              <a:t>):</a:t>
            </a:r>
          </a:p>
          <a:p>
            <a:pPr marL="0" indent="0">
              <a:buNone/>
            </a:pPr>
            <a:endParaRPr lang="cs-CZ" sz="2400" i="1" dirty="0" smtClean="0"/>
          </a:p>
          <a:p>
            <a:pPr marL="0" indent="0">
              <a:buNone/>
            </a:pPr>
            <a:r>
              <a:rPr lang="cs-CZ" sz="2400" i="1" dirty="0" smtClean="0"/>
              <a:t>„žalované se ukládá povinnost </a:t>
            </a:r>
            <a:r>
              <a:rPr lang="cs-CZ" sz="2400" i="1" dirty="0"/>
              <a:t>uveřejnit omluvu žalobkyni v odborném časopise S. v navrhovaném znění, a povinnost uveřejnit na své náklady záhlaví a výrokové části rozsudku soudu prvního stupně v odborném časopise Světlo nejpozději do jednoho měsíce od právní moci </a:t>
            </a:r>
            <a:r>
              <a:rPr lang="cs-CZ" sz="2400" i="1" dirty="0" smtClean="0"/>
              <a:t>rozsudku“</a:t>
            </a:r>
          </a:p>
          <a:p>
            <a:pPr marL="0" indent="0">
              <a:buNone/>
            </a:pPr>
            <a:endParaRPr lang="cs-CZ" sz="2400" dirty="0"/>
          </a:p>
          <a:p>
            <a:pPr lvl="1"/>
            <a:r>
              <a:rPr lang="cs-CZ" sz="2400" dirty="0" smtClean="0"/>
              <a:t>Typickým příkladem je provedením </a:t>
            </a:r>
            <a:r>
              <a:rPr lang="cs-CZ" sz="2400" dirty="0"/>
              <a:t>zastupitelných prací a výkonů </a:t>
            </a:r>
            <a:r>
              <a:rPr lang="cs-CZ" sz="2400" dirty="0" smtClean="0"/>
              <a:t>(zveřejnění omluvy </a:t>
            </a:r>
            <a:r>
              <a:rPr lang="cs-CZ" sz="2400" dirty="0"/>
              <a:t>nebo inzerátu atp</a:t>
            </a:r>
            <a:r>
              <a:rPr lang="cs-CZ" sz="2400" dirty="0" smtClean="0"/>
              <a:t>.)</a:t>
            </a:r>
          </a:p>
          <a:p>
            <a:pPr lvl="1"/>
            <a:r>
              <a:rPr lang="cs-CZ" sz="2400" dirty="0" smtClean="0"/>
              <a:t>Oprávněný nebo exekutor zajistí provedení úkonu na </a:t>
            </a:r>
            <a:r>
              <a:rPr lang="cs-CZ" sz="2400" dirty="0"/>
              <a:t>náklad </a:t>
            </a:r>
            <a:r>
              <a:rPr lang="cs-CZ" sz="2400" dirty="0" smtClean="0"/>
              <a:t>povinného </a:t>
            </a:r>
          </a:p>
          <a:p>
            <a:pPr lvl="1"/>
            <a:r>
              <a:rPr lang="cs-CZ" sz="2400" dirty="0" smtClean="0"/>
              <a:t>Povinnost k úhradě nákladů lze uložit i předem a vymáhat jako peněžité plnění</a:t>
            </a:r>
          </a:p>
        </p:txBody>
      </p:sp>
    </p:spTree>
    <p:extLst>
      <p:ext uri="{BB962C8B-B14F-4D97-AF65-F5344CB8AC3E}">
        <p14:creationId xmlns:p14="http://schemas.microsoft.com/office/powerpoint/2010/main" val="38985086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20000"/>
          </a:bodyPr>
          <a:lstStyle/>
          <a:p>
            <a:r>
              <a:rPr lang="cs-CZ" sz="2800" b="1" dirty="0"/>
              <a:t>Peněžitá kompenzace (náhrada škody, ušlý zisk, zadostiučinění, bezdůvodné obohacení</a:t>
            </a:r>
            <a:r>
              <a:rPr lang="cs-CZ" sz="2800" b="1" dirty="0" smtClean="0"/>
              <a:t>):</a:t>
            </a:r>
            <a:endParaRPr lang="cs-CZ" sz="2800" dirty="0"/>
          </a:p>
          <a:p>
            <a:pPr marL="0" indent="0">
              <a:buNone/>
            </a:pPr>
            <a:endParaRPr lang="cs-CZ" sz="2800" i="1" dirty="0" smtClean="0"/>
          </a:p>
          <a:p>
            <a:pPr marL="0" indent="0">
              <a:buNone/>
            </a:pPr>
            <a:r>
              <a:rPr lang="cs-CZ" sz="2800" i="1" dirty="0" smtClean="0"/>
              <a:t>„</a:t>
            </a:r>
            <a:r>
              <a:rPr lang="cs-CZ" sz="2800" i="1" dirty="0"/>
              <a:t>žalovaný je povinen zaplatit žalobkyni do 3 dnů od právní moci rozsudku přiměřené zadostiučinění ve výši 5 000 000 Kč</a:t>
            </a:r>
            <a:r>
              <a:rPr lang="cs-CZ" sz="2800" i="1" dirty="0" smtClean="0"/>
              <a:t>“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	- srážky </a:t>
            </a:r>
            <a:r>
              <a:rPr lang="cs-CZ" sz="2800" dirty="0"/>
              <a:t>ze mzdy, </a:t>
            </a:r>
            <a:r>
              <a:rPr lang="cs-CZ" sz="2800" dirty="0" smtClean="0"/>
              <a:t>přikázání pohledávky (bankovní 	účty), prodej </a:t>
            </a:r>
            <a:r>
              <a:rPr lang="cs-CZ" sz="2800" dirty="0"/>
              <a:t>movitých věcí a nemovitostí, </a:t>
            </a:r>
            <a:r>
              <a:rPr lang="cs-CZ" sz="2800" dirty="0" smtClean="0"/>
              <a:t>	postižení podniku, správa nemovitosti.... 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	- v rámci exekučního </a:t>
            </a:r>
            <a:r>
              <a:rPr lang="cs-CZ" sz="2800" dirty="0"/>
              <a:t>řízení postup stanovuje </a:t>
            </a:r>
            <a:r>
              <a:rPr lang="cs-CZ" sz="2800" dirty="0" smtClean="0"/>
              <a:t>soudní 	exekutor, v případě soudní exekuce </a:t>
            </a:r>
            <a:r>
              <a:rPr lang="cs-CZ" sz="2800" dirty="0"/>
              <a:t>způsob exekuce </a:t>
            </a:r>
            <a:r>
              <a:rPr lang="cs-CZ" sz="2800" dirty="0" smtClean="0"/>
              <a:t>	navrhuje oprávněný</a:t>
            </a:r>
            <a:endParaRPr lang="cs-CZ" sz="2800" dirty="0"/>
          </a:p>
          <a:p>
            <a:pPr lvl="1"/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6409588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werpoint_VR6_Page_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4" y="138"/>
            <a:ext cx="9143632" cy="6857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52128"/>
          </a:xfrm>
        </p:spPr>
        <p:txBody>
          <a:bodyPr>
            <a:normAutofit/>
          </a:bodyPr>
          <a:lstStyle/>
          <a:p>
            <a:r>
              <a:rPr lang="cs-CZ" dirty="0" smtClean="0"/>
              <a:t>Právo duševního vlastnictví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Účel práva duševního vlastnictví</a:t>
            </a:r>
          </a:p>
          <a:p>
            <a:pPr lvl="1"/>
            <a:r>
              <a:rPr lang="cs-CZ" dirty="0" smtClean="0"/>
              <a:t>Ochrana osobnostních práv k </a:t>
            </a:r>
            <a:r>
              <a:rPr lang="cs-CZ" dirty="0"/>
              <a:t>výtvorům ducha a </a:t>
            </a:r>
            <a:r>
              <a:rPr lang="cs-CZ" dirty="0" smtClean="0"/>
              <a:t>vlastnického práva k </a:t>
            </a:r>
            <a:r>
              <a:rPr lang="cs-CZ" dirty="0"/>
              <a:t>nehmotnému majetku</a:t>
            </a:r>
          </a:p>
          <a:p>
            <a:pPr lvl="1"/>
            <a:r>
              <a:rPr lang="cs-CZ" dirty="0" smtClean="0"/>
              <a:t>Ochrana hospodářských investic (např. do výzkumu)</a:t>
            </a:r>
            <a:endParaRPr lang="cs-CZ" dirty="0"/>
          </a:p>
          <a:p>
            <a:r>
              <a:rPr lang="cs-CZ" dirty="0" smtClean="0"/>
              <a:t>Proč chránit PDV?</a:t>
            </a:r>
          </a:p>
          <a:p>
            <a:r>
              <a:rPr lang="cs-CZ" dirty="0" smtClean="0"/>
              <a:t>Proč tuto ochranu vymáhát?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5741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Přehled úpravy práva duševního vlastnictví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Autorské právo</a:t>
            </a:r>
          </a:p>
          <a:p>
            <a:pPr lvl="1"/>
            <a:r>
              <a:rPr lang="cs-CZ" dirty="0" err="1" smtClean="0"/>
              <a:t>Bezformálnost</a:t>
            </a:r>
            <a:endParaRPr lang="cs-CZ" dirty="0" smtClean="0"/>
          </a:p>
          <a:p>
            <a:pPr lvl="1"/>
            <a:r>
              <a:rPr lang="cs-CZ" dirty="0" smtClean="0"/>
              <a:t>Dualizmus – osobnostní a majetková práva</a:t>
            </a:r>
          </a:p>
          <a:p>
            <a:pPr lvl="1"/>
            <a:r>
              <a:rPr lang="cs-CZ" dirty="0" smtClean="0"/>
              <a:t>Nepřevoditelnost – možné zcizení pouze pro případ smrti</a:t>
            </a:r>
          </a:p>
          <a:p>
            <a:pPr lvl="1"/>
            <a:r>
              <a:rPr lang="cs-CZ" dirty="0" smtClean="0"/>
              <a:t>Možnost poskytnout oprávnění k užití díla</a:t>
            </a:r>
            <a:endParaRPr lang="cs-CZ" dirty="0"/>
          </a:p>
          <a:p>
            <a:pPr lvl="1"/>
            <a:r>
              <a:rPr lang="cs-CZ" dirty="0" smtClean="0"/>
              <a:t>Pouze fyzické osoby</a:t>
            </a:r>
          </a:p>
        </p:txBody>
      </p:sp>
    </p:spTree>
    <p:extLst>
      <p:ext uri="{BB962C8B-B14F-4D97-AF65-F5344CB8AC3E}">
        <p14:creationId xmlns:p14="http://schemas.microsoft.com/office/powerpoint/2010/main" val="281018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065315"/>
          </a:xfrm>
        </p:spPr>
        <p:txBody>
          <a:bodyPr>
            <a:normAutofit/>
          </a:bodyPr>
          <a:lstStyle/>
          <a:p>
            <a:r>
              <a:rPr lang="cs-CZ" sz="3000" b="1" dirty="0" smtClean="0"/>
              <a:t>Práva s autorským právem související</a:t>
            </a:r>
            <a:endParaRPr lang="cs-CZ" sz="3000" dirty="0"/>
          </a:p>
          <a:p>
            <a:pPr lvl="1"/>
            <a:r>
              <a:rPr lang="cs-CZ" sz="2400" dirty="0" smtClean="0"/>
              <a:t>výkonného </a:t>
            </a:r>
            <a:r>
              <a:rPr lang="cs-CZ" sz="2400" dirty="0"/>
              <a:t>umělce k jeho uměleckému výkonu, </a:t>
            </a:r>
            <a:endParaRPr lang="cs-CZ" sz="2400" dirty="0" smtClean="0"/>
          </a:p>
          <a:p>
            <a:pPr lvl="1"/>
            <a:r>
              <a:rPr lang="cs-CZ" sz="2400" dirty="0" smtClean="0"/>
              <a:t>výrobce </a:t>
            </a:r>
            <a:r>
              <a:rPr lang="cs-CZ" sz="2400" dirty="0"/>
              <a:t>zvukového záznamu k jeho záznamu, </a:t>
            </a:r>
            <a:endParaRPr lang="cs-CZ" sz="2400" dirty="0" smtClean="0"/>
          </a:p>
          <a:p>
            <a:pPr lvl="1"/>
            <a:r>
              <a:rPr lang="cs-CZ" sz="2400" dirty="0" smtClean="0"/>
              <a:t>výrobce </a:t>
            </a:r>
            <a:r>
              <a:rPr lang="cs-CZ" sz="2400" dirty="0"/>
              <a:t>zvukově obrazového záznamu k jeho záznamu, </a:t>
            </a:r>
            <a:endParaRPr lang="cs-CZ" sz="2400" dirty="0" smtClean="0"/>
          </a:p>
          <a:p>
            <a:pPr lvl="1"/>
            <a:r>
              <a:rPr lang="cs-CZ" sz="2400" dirty="0" smtClean="0"/>
              <a:t>rozhlasového </a:t>
            </a:r>
            <a:r>
              <a:rPr lang="cs-CZ" sz="2400" dirty="0"/>
              <a:t>nebo televizního vysílatele k jeho původnímu vysílání, </a:t>
            </a:r>
            <a:endParaRPr lang="cs-CZ" sz="2400" dirty="0" smtClean="0"/>
          </a:p>
          <a:p>
            <a:pPr lvl="1"/>
            <a:r>
              <a:rPr lang="cs-CZ" sz="2400" dirty="0" smtClean="0"/>
              <a:t>nakladatele </a:t>
            </a:r>
            <a:r>
              <a:rPr lang="cs-CZ" sz="2400" dirty="0"/>
              <a:t>na odměnu v souvislosti se zhotovením rozmnoženiny jím vydaného díla pro </a:t>
            </a:r>
            <a:r>
              <a:rPr lang="cs-CZ" sz="2400" dirty="0" smtClean="0"/>
              <a:t>osobní potřebu.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83741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cs-CZ" sz="3000" b="1" dirty="0" smtClean="0"/>
              <a:t>Práva s autorským právem související:</a:t>
            </a:r>
            <a:endParaRPr lang="cs-CZ" sz="3000" dirty="0"/>
          </a:p>
          <a:p>
            <a:pPr lvl="1"/>
            <a:r>
              <a:rPr lang="cs-CZ" sz="2400" dirty="0" smtClean="0"/>
              <a:t>jsou převoditelná, </a:t>
            </a:r>
          </a:p>
          <a:p>
            <a:pPr lvl="1"/>
            <a:r>
              <a:rPr lang="cs-CZ" sz="2400" dirty="0" smtClean="0"/>
              <a:t>můžou náležet i právnickým osobám,</a:t>
            </a:r>
          </a:p>
          <a:p>
            <a:pPr lvl="1"/>
            <a:r>
              <a:rPr lang="cs-CZ" sz="2400" dirty="0" smtClean="0"/>
              <a:t>Jedná se o běžný majetek</a:t>
            </a:r>
          </a:p>
          <a:p>
            <a:pPr lvl="1"/>
            <a:r>
              <a:rPr lang="cs-CZ" sz="2400" b="1" dirty="0" smtClean="0"/>
              <a:t>výjimkou jsou práva výkonných umělců</a:t>
            </a:r>
            <a:endParaRPr lang="cs-CZ" sz="3000" b="1" dirty="0"/>
          </a:p>
          <a:p>
            <a:endParaRPr lang="cs-CZ" sz="3000" b="1" dirty="0" smtClean="0"/>
          </a:p>
          <a:p>
            <a:r>
              <a:rPr lang="cs-CZ" sz="3000" b="1" dirty="0" smtClean="0"/>
              <a:t>Právo pořizovatele databáze:</a:t>
            </a:r>
            <a:endParaRPr lang="cs-CZ" sz="3000" dirty="0"/>
          </a:p>
          <a:p>
            <a:pPr lvl="1"/>
            <a:r>
              <a:rPr lang="cs-CZ" sz="2400" dirty="0"/>
              <a:t>není právem souvisejícím s právem autorským, </a:t>
            </a:r>
            <a:endParaRPr lang="cs-CZ" sz="2400" dirty="0" smtClean="0"/>
          </a:p>
          <a:p>
            <a:pPr lvl="1"/>
            <a:r>
              <a:rPr lang="cs-CZ" sz="2400" dirty="0" smtClean="0"/>
              <a:t>nicméně </a:t>
            </a:r>
            <a:r>
              <a:rPr lang="cs-CZ" sz="2400" dirty="0"/>
              <a:t>vzhledem k příbuznosti předmětu těchto práv byla jeho úprava zahrnuta do autorského zákona.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04468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cs-CZ" sz="3000" b="1" dirty="0" smtClean="0"/>
              <a:t>Zvláštní ochrana některých děl:</a:t>
            </a:r>
            <a:endParaRPr lang="cs-CZ" sz="3000" dirty="0"/>
          </a:p>
          <a:p>
            <a:pPr lvl="1"/>
            <a:r>
              <a:rPr lang="cs-CZ" sz="2400" dirty="0" smtClean="0">
                <a:solidFill>
                  <a:srgbClr val="4BACC6">
                    <a:lumMod val="75000"/>
                  </a:srgbClr>
                </a:solidFill>
              </a:rPr>
              <a:t>Zaměstnanecké dílo</a:t>
            </a:r>
          </a:p>
          <a:p>
            <a:pPr lvl="1"/>
            <a:r>
              <a:rPr lang="cs-CZ" sz="2400" dirty="0" smtClean="0">
                <a:solidFill>
                  <a:srgbClr val="4BACC6">
                    <a:lumMod val="75000"/>
                  </a:srgbClr>
                </a:solidFill>
              </a:rPr>
              <a:t>Dílo na objednávku a soutěžní dílo</a:t>
            </a:r>
          </a:p>
          <a:p>
            <a:pPr lvl="1"/>
            <a:r>
              <a:rPr lang="cs-CZ" sz="2400" dirty="0" smtClean="0">
                <a:solidFill>
                  <a:srgbClr val="4BACC6">
                    <a:lumMod val="75000"/>
                  </a:srgbClr>
                </a:solidFill>
              </a:rPr>
              <a:t>Kolektivní dílo</a:t>
            </a:r>
          </a:p>
          <a:p>
            <a:pPr lvl="1"/>
            <a:r>
              <a:rPr lang="cs-CZ" sz="2400" dirty="0" smtClean="0">
                <a:solidFill>
                  <a:srgbClr val="4BACC6">
                    <a:lumMod val="75000"/>
                  </a:srgbClr>
                </a:solidFill>
              </a:rPr>
              <a:t>Audiovizuální dílo</a:t>
            </a:r>
          </a:p>
          <a:p>
            <a:pPr lvl="1"/>
            <a:r>
              <a:rPr lang="cs-CZ" sz="2400" dirty="0" smtClean="0">
                <a:solidFill>
                  <a:srgbClr val="4BACC6">
                    <a:lumMod val="75000"/>
                  </a:srgbClr>
                </a:solidFill>
              </a:rPr>
              <a:t>Počítačový program</a:t>
            </a:r>
            <a:endParaRPr lang="cs-CZ" sz="2400" dirty="0">
              <a:solidFill>
                <a:srgbClr val="4BACC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198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Patenty a další registrovaná práva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000" b="1" dirty="0" smtClean="0"/>
              <a:t>Patent  </a:t>
            </a:r>
          </a:p>
          <a:p>
            <a:r>
              <a:rPr lang="cs-CZ" dirty="0" smtClean="0"/>
              <a:t>Průmyslový vzor</a:t>
            </a:r>
          </a:p>
          <a:p>
            <a:r>
              <a:rPr lang="cs-CZ" dirty="0" smtClean="0"/>
              <a:t>Topografie polovodičových výrobků</a:t>
            </a:r>
          </a:p>
          <a:p>
            <a:r>
              <a:rPr lang="cs-CZ" dirty="0" smtClean="0"/>
              <a:t>Práva k odrůdám rostlin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82019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Vlastní 1">
      <a:dk1>
        <a:sysClr val="windowText" lastClr="000000"/>
      </a:dk1>
      <a:lt1>
        <a:sysClr val="window" lastClr="FFFFFF"/>
      </a:lt1>
      <a:dk2>
        <a:srgbClr val="1F497D"/>
      </a:dk2>
      <a:lt2>
        <a:srgbClr val="C3D69B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1031</TotalTime>
  <Words>1366</Words>
  <Application>Microsoft Office PowerPoint</Application>
  <PresentationFormat>Předvádění na obrazovce (4:3)</PresentationFormat>
  <Paragraphs>233</Paragraphs>
  <Slides>33</Slides>
  <Notes>31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33</vt:i4>
      </vt:variant>
    </vt:vector>
  </HeadingPairs>
  <TitlesOfParts>
    <vt:vector size="35" baseType="lpstr">
      <vt:lpstr>Motiv sady Office</vt:lpstr>
      <vt:lpstr>Vlastní návrh</vt:lpstr>
      <vt:lpstr>Prezentace aplikace PowerPoint</vt:lpstr>
      <vt:lpstr>Vymahatelnost práva duševního vlastnictví</vt:lpstr>
      <vt:lpstr>Cíle workshopu</vt:lpstr>
      <vt:lpstr>Právo duševního vlastnictví</vt:lpstr>
      <vt:lpstr>Přehled úpravy práva duševního vlastnictví</vt:lpstr>
      <vt:lpstr>Prezentace aplikace PowerPoint</vt:lpstr>
      <vt:lpstr>Prezentace aplikace PowerPoint</vt:lpstr>
      <vt:lpstr>Prezentace aplikace PowerPoint</vt:lpstr>
      <vt:lpstr>Patenty a další registrovaná práva</vt:lpstr>
      <vt:lpstr>Další formy duševního vlastnictví</vt:lpstr>
      <vt:lpstr>Vymahatelnost práva</vt:lpstr>
      <vt:lpstr>Soukromoprávní prostředky vymáhání PDV</vt:lpstr>
      <vt:lpstr>Typy soukromoprávních žalob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Řízení u ÚPV</vt:lpstr>
      <vt:lpstr>Prezentace aplikace PowerPoint</vt:lpstr>
      <vt:lpstr>Smluvní ochrana  </vt:lpstr>
      <vt:lpstr>Veřejnoprávní prostředky ochrany PDV</vt:lpstr>
      <vt:lpstr>Prezentace aplikace PowerPoint</vt:lpstr>
      <vt:lpstr>Prezentace aplikace PowerPoint</vt:lpstr>
      <vt:lpstr>Prezentace aplikace PowerPoint</vt:lpstr>
      <vt:lpstr>Prezentace aplikace PowerPoint</vt:lpstr>
      <vt:lpstr>Souběh nároků</vt:lpstr>
      <vt:lpstr>Exekuce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hanciska</dc:creator>
  <cp:lastModifiedBy>Přemek</cp:lastModifiedBy>
  <cp:revision>98</cp:revision>
  <cp:lastPrinted>2013-09-23T16:52:22Z</cp:lastPrinted>
  <dcterms:created xsi:type="dcterms:W3CDTF">2011-11-06T22:08:51Z</dcterms:created>
  <dcterms:modified xsi:type="dcterms:W3CDTF">2013-10-04T06:25:23Z</dcterms:modified>
</cp:coreProperties>
</file>